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4080" r:id="rId4"/>
    <p:sldMasterId id="2147484109" r:id="rId5"/>
    <p:sldMasterId id="2147484092" r:id="rId6"/>
  </p:sldMasterIdLst>
  <p:notesMasterIdLst>
    <p:notesMasterId r:id="rId42"/>
  </p:notesMasterIdLst>
  <p:handoutMasterIdLst>
    <p:handoutMasterId r:id="rId43"/>
  </p:handoutMasterIdLst>
  <p:sldIdLst>
    <p:sldId id="256" r:id="rId7"/>
    <p:sldId id="257" r:id="rId8"/>
    <p:sldId id="259" r:id="rId9"/>
    <p:sldId id="262" r:id="rId10"/>
    <p:sldId id="386" r:id="rId11"/>
    <p:sldId id="363" r:id="rId12"/>
    <p:sldId id="343" r:id="rId13"/>
    <p:sldId id="373" r:id="rId14"/>
    <p:sldId id="289" r:id="rId15"/>
    <p:sldId id="292" r:id="rId16"/>
    <p:sldId id="334" r:id="rId17"/>
    <p:sldId id="372" r:id="rId18"/>
    <p:sldId id="368" r:id="rId19"/>
    <p:sldId id="366" r:id="rId20"/>
    <p:sldId id="335" r:id="rId21"/>
    <p:sldId id="337" r:id="rId22"/>
    <p:sldId id="422" r:id="rId23"/>
    <p:sldId id="417" r:id="rId24"/>
    <p:sldId id="418" r:id="rId25"/>
    <p:sldId id="264" r:id="rId26"/>
    <p:sldId id="307" r:id="rId27"/>
    <p:sldId id="308" r:id="rId28"/>
    <p:sldId id="270" r:id="rId29"/>
    <p:sldId id="271" r:id="rId30"/>
    <p:sldId id="273" r:id="rId31"/>
    <p:sldId id="274" r:id="rId32"/>
    <p:sldId id="420" r:id="rId33"/>
    <p:sldId id="423" r:id="rId34"/>
    <p:sldId id="383" r:id="rId35"/>
    <p:sldId id="421" r:id="rId36"/>
    <p:sldId id="364" r:id="rId37"/>
    <p:sldId id="424" r:id="rId38"/>
    <p:sldId id="425" r:id="rId39"/>
    <p:sldId id="427" r:id="rId40"/>
    <p:sldId id="426" r:id="rId41"/>
  </p:sldIdLst>
  <p:sldSz cx="12192000" cy="6858000"/>
  <p:notesSz cx="6858000" cy="9144000"/>
  <p:embeddedFontLst>
    <p:embeddedFont>
      <p:font typeface="Arial Narrow" panose="020B0606020202030204" pitchFamily="34" charset="0"/>
      <p:regular r:id="rId44"/>
      <p:bold r:id="rId45"/>
      <p:italic r:id="rId46"/>
      <p:boldItalic r:id="rId47"/>
    </p:embeddedFont>
    <p:embeddedFont>
      <p:font typeface="Calibri" panose="020F0502020204030204" pitchFamily="34" charset="0"/>
      <p:regular r:id="rId48"/>
      <p:bold r:id="rId49"/>
      <p:italic r:id="rId50"/>
      <p:boldItalic r:id="rId51"/>
    </p:embeddedFont>
    <p:embeddedFont>
      <p:font typeface="Calibri Light" panose="020F0302020204030204" pitchFamily="34" charset="0"/>
      <p:regular r:id="rId52"/>
      <p:italic r:id="rId53"/>
    </p:embeddedFont>
    <p:embeddedFont>
      <p:font typeface="Cambria Math" panose="02040503050406030204" pitchFamily="18" charset="0"/>
      <p:regular r:id="rId54"/>
    </p:embeddedFont>
    <p:embeddedFont>
      <p:font typeface="Tahoma" panose="020B0604030504040204" pitchFamily="34" charset="0"/>
      <p:regular r:id="rId55"/>
      <p:bold r:id="rId56"/>
    </p:embeddedFont>
  </p:embeddedFontLst>
  <p:custDataLst>
    <p:tags r:id="rId5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BD2"/>
    <a:srgbClr val="0498AC"/>
    <a:srgbClr val="00BBFE"/>
    <a:srgbClr val="D6A300"/>
    <a:srgbClr val="6600CC"/>
    <a:srgbClr val="1801BF"/>
    <a:srgbClr val="A9078A"/>
    <a:srgbClr val="000099"/>
    <a:srgbClr val="9D739E"/>
    <a:srgbClr val="F9C8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078"/>
    <p:restoredTop sz="86405"/>
  </p:normalViewPr>
  <p:slideViewPr>
    <p:cSldViewPr snapToGrid="0" snapToObjects="1">
      <p:cViewPr varScale="1">
        <p:scale>
          <a:sx n="46" d="100"/>
          <a:sy n="46" d="100"/>
        </p:scale>
        <p:origin x="36" y="8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48" d="100"/>
          <a:sy n="148" d="100"/>
        </p:scale>
        <p:origin x="443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2.xml"/><Relationship Id="rId51" Type="http://schemas.openxmlformats.org/officeDocument/2006/relationships/font" Target="fonts/font8.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font" Target="fonts/font3.fntdata"/><Relationship Id="rId5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11.fntdata"/><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6.fntdata"/><Relationship Id="rId57" Type="http://schemas.openxmlformats.org/officeDocument/2006/relationships/tags" Target="tags/tag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es Arana (SOC)" userId="9b3a8699-963d-4344-b989-58c96c73b3b3" providerId="ADAL" clId="{F8982474-87A6-4FB4-BE4E-71A882779CC7}"/>
    <pc:docChg chg="custSel addSld delSld modSld">
      <pc:chgData name="Ines Arana (SOC)" userId="9b3a8699-963d-4344-b989-58c96c73b3b3" providerId="ADAL" clId="{F8982474-87A6-4FB4-BE4E-71A882779CC7}" dt="2022-11-28T05:21:08.458" v="3149" actId="20577"/>
      <pc:docMkLst>
        <pc:docMk/>
      </pc:docMkLst>
      <pc:sldChg chg="modSp">
        <pc:chgData name="Ines Arana (SOC)" userId="9b3a8699-963d-4344-b989-58c96c73b3b3" providerId="ADAL" clId="{F8982474-87A6-4FB4-BE4E-71A882779CC7}" dt="2022-11-28T04:21:38.956" v="12" actId="27636"/>
        <pc:sldMkLst>
          <pc:docMk/>
          <pc:sldMk cId="0" sldId="256"/>
        </pc:sldMkLst>
        <pc:spChg chg="mod">
          <ac:chgData name="Ines Arana (SOC)" userId="9b3a8699-963d-4344-b989-58c96c73b3b3" providerId="ADAL" clId="{F8982474-87A6-4FB4-BE4E-71A882779CC7}" dt="2022-11-28T04:21:38.956" v="12" actId="27636"/>
          <ac:spMkLst>
            <pc:docMk/>
            <pc:sldMk cId="0" sldId="256"/>
            <ac:spMk id="6146" creationId="{00000000-0000-0000-0000-000000000000}"/>
          </ac:spMkLst>
        </pc:spChg>
      </pc:sldChg>
      <pc:sldChg chg="modSp">
        <pc:chgData name="Ines Arana (SOC)" userId="9b3a8699-963d-4344-b989-58c96c73b3b3" providerId="ADAL" clId="{F8982474-87A6-4FB4-BE4E-71A882779CC7}" dt="2022-11-28T04:50:33.708" v="946" actId="113"/>
        <pc:sldMkLst>
          <pc:docMk/>
          <pc:sldMk cId="0" sldId="257"/>
        </pc:sldMkLst>
        <pc:spChg chg="mod">
          <ac:chgData name="Ines Arana (SOC)" userId="9b3a8699-963d-4344-b989-58c96c73b3b3" providerId="ADAL" clId="{F8982474-87A6-4FB4-BE4E-71A882779CC7}" dt="2022-11-28T04:50:33.708" v="946" actId="113"/>
          <ac:spMkLst>
            <pc:docMk/>
            <pc:sldMk cId="0" sldId="257"/>
            <ac:spMk id="7171" creationId="{00000000-0000-0000-0000-000000000000}"/>
          </ac:spMkLst>
        </pc:spChg>
      </pc:sldChg>
      <pc:sldChg chg="modSp">
        <pc:chgData name="Ines Arana (SOC)" userId="9b3a8699-963d-4344-b989-58c96c73b3b3" providerId="ADAL" clId="{F8982474-87A6-4FB4-BE4E-71A882779CC7}" dt="2022-11-28T04:26:43.591" v="328" actId="20577"/>
        <pc:sldMkLst>
          <pc:docMk/>
          <pc:sldMk cId="4048384425" sldId="262"/>
        </pc:sldMkLst>
        <pc:spChg chg="mod">
          <ac:chgData name="Ines Arana (SOC)" userId="9b3a8699-963d-4344-b989-58c96c73b3b3" providerId="ADAL" clId="{F8982474-87A6-4FB4-BE4E-71A882779CC7}" dt="2022-11-28T04:26:43.591" v="328" actId="20577"/>
          <ac:spMkLst>
            <pc:docMk/>
            <pc:sldMk cId="4048384425" sldId="262"/>
            <ac:spMk id="174083" creationId="{00000000-0000-0000-0000-000000000000}"/>
          </ac:spMkLst>
        </pc:spChg>
      </pc:sldChg>
      <pc:sldChg chg="add del">
        <pc:chgData name="Ines Arana (SOC)" userId="9b3a8699-963d-4344-b989-58c96c73b3b3" providerId="ADAL" clId="{F8982474-87A6-4FB4-BE4E-71A882779CC7}" dt="2022-11-28T05:15:11.357" v="2479" actId="2696"/>
        <pc:sldMkLst>
          <pc:docMk/>
          <pc:sldMk cId="0" sldId="290"/>
        </pc:sldMkLst>
      </pc:sldChg>
      <pc:sldChg chg="del">
        <pc:chgData name="Ines Arana (SOC)" userId="9b3a8699-963d-4344-b989-58c96c73b3b3" providerId="ADAL" clId="{F8982474-87A6-4FB4-BE4E-71A882779CC7}" dt="2022-11-28T04:24:14.576" v="180" actId="2696"/>
        <pc:sldMkLst>
          <pc:docMk/>
          <pc:sldMk cId="7660702" sldId="309"/>
        </pc:sldMkLst>
      </pc:sldChg>
      <pc:sldChg chg="add del">
        <pc:chgData name="Ines Arana (SOC)" userId="9b3a8699-963d-4344-b989-58c96c73b3b3" providerId="ADAL" clId="{F8982474-87A6-4FB4-BE4E-71A882779CC7}" dt="2022-11-28T05:15:14.566" v="2480" actId="2696"/>
        <pc:sldMkLst>
          <pc:docMk/>
          <pc:sldMk cId="1170357244" sldId="317"/>
        </pc:sldMkLst>
      </pc:sldChg>
      <pc:sldChg chg="modSp">
        <pc:chgData name="Ines Arana (SOC)" userId="9b3a8699-963d-4344-b989-58c96c73b3b3" providerId="ADAL" clId="{F8982474-87A6-4FB4-BE4E-71A882779CC7}" dt="2022-11-28T04:35:06.988" v="480" actId="15"/>
        <pc:sldMkLst>
          <pc:docMk/>
          <pc:sldMk cId="2524880959" sldId="337"/>
        </pc:sldMkLst>
        <pc:spChg chg="mod">
          <ac:chgData name="Ines Arana (SOC)" userId="9b3a8699-963d-4344-b989-58c96c73b3b3" providerId="ADAL" clId="{F8982474-87A6-4FB4-BE4E-71A882779CC7}" dt="2022-11-28T04:35:06.988" v="480" actId="15"/>
          <ac:spMkLst>
            <pc:docMk/>
            <pc:sldMk cId="2524880959" sldId="337"/>
            <ac:spMk id="3" creationId="{00000000-0000-0000-0000-000000000000}"/>
          </ac:spMkLst>
        </pc:spChg>
      </pc:sldChg>
      <pc:sldChg chg="del">
        <pc:chgData name="Ines Arana (SOC)" userId="9b3a8699-963d-4344-b989-58c96c73b3b3" providerId="ADAL" clId="{F8982474-87A6-4FB4-BE4E-71A882779CC7}" dt="2022-11-28T04:35:18.236" v="481" actId="2696"/>
        <pc:sldMkLst>
          <pc:docMk/>
          <pc:sldMk cId="1944581016" sldId="349"/>
        </pc:sldMkLst>
      </pc:sldChg>
      <pc:sldChg chg="del">
        <pc:chgData name="Ines Arana (SOC)" userId="9b3a8699-963d-4344-b989-58c96c73b3b3" providerId="ADAL" clId="{F8982474-87A6-4FB4-BE4E-71A882779CC7}" dt="2022-11-28T04:35:21.124" v="482" actId="2696"/>
        <pc:sldMkLst>
          <pc:docMk/>
          <pc:sldMk cId="769592016" sldId="350"/>
        </pc:sldMkLst>
      </pc:sldChg>
      <pc:sldChg chg="del">
        <pc:chgData name="Ines Arana (SOC)" userId="9b3a8699-963d-4344-b989-58c96c73b3b3" providerId="ADAL" clId="{F8982474-87A6-4FB4-BE4E-71A882779CC7}" dt="2022-11-28T04:35:28.426" v="483" actId="2696"/>
        <pc:sldMkLst>
          <pc:docMk/>
          <pc:sldMk cId="3330049779" sldId="351"/>
        </pc:sldMkLst>
      </pc:sldChg>
      <pc:sldChg chg="add">
        <pc:chgData name="Ines Arana (SOC)" userId="9b3a8699-963d-4344-b989-58c96c73b3b3" providerId="ADAL" clId="{F8982474-87A6-4FB4-BE4E-71A882779CC7}" dt="2022-11-28T04:50:18.653" v="945"/>
        <pc:sldMkLst>
          <pc:docMk/>
          <pc:sldMk cId="0" sldId="364"/>
        </pc:sldMkLst>
      </pc:sldChg>
      <pc:sldChg chg="del">
        <pc:chgData name="Ines Arana (SOC)" userId="9b3a8699-963d-4344-b989-58c96c73b3b3" providerId="ADAL" clId="{F8982474-87A6-4FB4-BE4E-71A882779CC7}" dt="2022-11-28T04:35:35.065" v="484" actId="2696"/>
        <pc:sldMkLst>
          <pc:docMk/>
          <pc:sldMk cId="2918737233" sldId="374"/>
        </pc:sldMkLst>
      </pc:sldChg>
      <pc:sldChg chg="modSp add">
        <pc:chgData name="Ines Arana (SOC)" userId="9b3a8699-963d-4344-b989-58c96c73b3b3" providerId="ADAL" clId="{F8982474-87A6-4FB4-BE4E-71A882779CC7}" dt="2022-11-28T04:53:36.113" v="1140" actId="20577"/>
        <pc:sldMkLst>
          <pc:docMk/>
          <pc:sldMk cId="1066684697" sldId="383"/>
        </pc:sldMkLst>
        <pc:spChg chg="mod">
          <ac:chgData name="Ines Arana (SOC)" userId="9b3a8699-963d-4344-b989-58c96c73b3b3" providerId="ADAL" clId="{F8982474-87A6-4FB4-BE4E-71A882779CC7}" dt="2022-11-28T04:53:36.113" v="1140" actId="20577"/>
          <ac:spMkLst>
            <pc:docMk/>
            <pc:sldMk cId="1066684697" sldId="383"/>
            <ac:spMk id="3" creationId="{00000000-0000-0000-0000-000000000000}"/>
          </ac:spMkLst>
        </pc:spChg>
      </pc:sldChg>
      <pc:sldChg chg="del">
        <pc:chgData name="Ines Arana (SOC)" userId="9b3a8699-963d-4344-b989-58c96c73b3b3" providerId="ADAL" clId="{F8982474-87A6-4FB4-BE4E-71A882779CC7}" dt="2022-11-28T04:39:31.722" v="489" actId="2696"/>
        <pc:sldMkLst>
          <pc:docMk/>
          <pc:sldMk cId="189160491" sldId="387"/>
        </pc:sldMkLst>
      </pc:sldChg>
      <pc:sldChg chg="del">
        <pc:chgData name="Ines Arana (SOC)" userId="9b3a8699-963d-4344-b989-58c96c73b3b3" providerId="ADAL" clId="{F8982474-87A6-4FB4-BE4E-71A882779CC7}" dt="2022-11-28T04:39:21.842" v="487" actId="2696"/>
        <pc:sldMkLst>
          <pc:docMk/>
          <pc:sldMk cId="1281837219" sldId="388"/>
        </pc:sldMkLst>
      </pc:sldChg>
      <pc:sldChg chg="del">
        <pc:chgData name="Ines Arana (SOC)" userId="9b3a8699-963d-4344-b989-58c96c73b3b3" providerId="ADAL" clId="{F8982474-87A6-4FB4-BE4E-71A882779CC7}" dt="2022-11-28T04:58:25.624" v="1437" actId="2696"/>
        <pc:sldMkLst>
          <pc:docMk/>
          <pc:sldMk cId="2490557861" sldId="419"/>
        </pc:sldMkLst>
      </pc:sldChg>
      <pc:sldChg chg="modSp">
        <pc:chgData name="Ines Arana (SOC)" userId="9b3a8699-963d-4344-b989-58c96c73b3b3" providerId="ADAL" clId="{F8982474-87A6-4FB4-BE4E-71A882779CC7}" dt="2022-11-28T04:45:13.450" v="944" actId="1076"/>
        <pc:sldMkLst>
          <pc:docMk/>
          <pc:sldMk cId="2308838362" sldId="420"/>
        </pc:sldMkLst>
        <pc:spChg chg="mod">
          <ac:chgData name="Ines Arana (SOC)" userId="9b3a8699-963d-4344-b989-58c96c73b3b3" providerId="ADAL" clId="{F8982474-87A6-4FB4-BE4E-71A882779CC7}" dt="2022-11-28T04:45:13.450" v="944" actId="1076"/>
          <ac:spMkLst>
            <pc:docMk/>
            <pc:sldMk cId="2308838362" sldId="420"/>
            <ac:spMk id="2" creationId="{626CD76E-28D2-4B3A-9818-9502CD1D969F}"/>
          </ac:spMkLst>
        </pc:spChg>
        <pc:spChg chg="mod">
          <ac:chgData name="Ines Arana (SOC)" userId="9b3a8699-963d-4344-b989-58c96c73b3b3" providerId="ADAL" clId="{F8982474-87A6-4FB4-BE4E-71A882779CC7}" dt="2022-11-28T04:45:09.147" v="943" actId="1076"/>
          <ac:spMkLst>
            <pc:docMk/>
            <pc:sldMk cId="2308838362" sldId="420"/>
            <ac:spMk id="3" creationId="{6260F4A0-3A02-42D8-ACED-29CF560D6BA9}"/>
          </ac:spMkLst>
        </pc:spChg>
      </pc:sldChg>
      <pc:sldChg chg="modSp add">
        <pc:chgData name="Ines Arana (SOC)" userId="9b3a8699-963d-4344-b989-58c96c73b3b3" providerId="ADAL" clId="{F8982474-87A6-4FB4-BE4E-71A882779CC7}" dt="2022-11-28T04:57:33.868" v="1436" actId="20577"/>
        <pc:sldMkLst>
          <pc:docMk/>
          <pc:sldMk cId="1238138973" sldId="421"/>
        </pc:sldMkLst>
        <pc:spChg chg="mod">
          <ac:chgData name="Ines Arana (SOC)" userId="9b3a8699-963d-4344-b989-58c96c73b3b3" providerId="ADAL" clId="{F8982474-87A6-4FB4-BE4E-71A882779CC7}" dt="2022-11-28T04:54:09.370" v="1156" actId="20577"/>
          <ac:spMkLst>
            <pc:docMk/>
            <pc:sldMk cId="1238138973" sldId="421"/>
            <ac:spMk id="2" creationId="{00000000-0000-0000-0000-000000000000}"/>
          </ac:spMkLst>
        </pc:spChg>
        <pc:spChg chg="mod">
          <ac:chgData name="Ines Arana (SOC)" userId="9b3a8699-963d-4344-b989-58c96c73b3b3" providerId="ADAL" clId="{F8982474-87A6-4FB4-BE4E-71A882779CC7}" dt="2022-11-28T04:57:33.868" v="1436" actId="20577"/>
          <ac:spMkLst>
            <pc:docMk/>
            <pc:sldMk cId="1238138973" sldId="421"/>
            <ac:spMk id="3" creationId="{00000000-0000-0000-0000-000000000000}"/>
          </ac:spMkLst>
        </pc:spChg>
      </pc:sldChg>
      <pc:sldChg chg="del">
        <pc:chgData name="Ines Arana (SOC)" userId="9b3a8699-963d-4344-b989-58c96c73b3b3" providerId="ADAL" clId="{F8982474-87A6-4FB4-BE4E-71A882779CC7}" dt="2022-11-28T04:39:14.585" v="486" actId="2696"/>
        <pc:sldMkLst>
          <pc:docMk/>
          <pc:sldMk cId="3927758147" sldId="421"/>
        </pc:sldMkLst>
      </pc:sldChg>
      <pc:sldChg chg="del">
        <pc:chgData name="Ines Arana (SOC)" userId="9b3a8699-963d-4344-b989-58c96c73b3b3" providerId="ADAL" clId="{F8982474-87A6-4FB4-BE4E-71A882779CC7}" dt="2022-11-28T04:39:24.059" v="488" actId="2696"/>
        <pc:sldMkLst>
          <pc:docMk/>
          <pc:sldMk cId="2992613829" sldId="422"/>
        </pc:sldMkLst>
      </pc:sldChg>
      <pc:sldChg chg="modSp add">
        <pc:chgData name="Ines Arana (SOC)" userId="9b3a8699-963d-4344-b989-58c96c73b3b3" providerId="ADAL" clId="{F8982474-87A6-4FB4-BE4E-71A882779CC7}" dt="2022-11-28T04:51:11.600" v="953" actId="113"/>
        <pc:sldMkLst>
          <pc:docMk/>
          <pc:sldMk cId="3320571568" sldId="422"/>
        </pc:sldMkLst>
        <pc:spChg chg="mod">
          <ac:chgData name="Ines Arana (SOC)" userId="9b3a8699-963d-4344-b989-58c96c73b3b3" providerId="ADAL" clId="{F8982474-87A6-4FB4-BE4E-71A882779CC7}" dt="2022-11-28T04:51:11.600" v="953" actId="113"/>
          <ac:spMkLst>
            <pc:docMk/>
            <pc:sldMk cId="3320571568" sldId="422"/>
            <ac:spMk id="7171" creationId="{00000000-0000-0000-0000-000000000000}"/>
          </ac:spMkLst>
        </pc:spChg>
      </pc:sldChg>
      <pc:sldChg chg="del">
        <pc:chgData name="Ines Arana (SOC)" userId="9b3a8699-963d-4344-b989-58c96c73b3b3" providerId="ADAL" clId="{F8982474-87A6-4FB4-BE4E-71A882779CC7}" dt="2022-11-28T04:38:23.855" v="485" actId="2696"/>
        <pc:sldMkLst>
          <pc:docMk/>
          <pc:sldMk cId="120882351" sldId="423"/>
        </pc:sldMkLst>
      </pc:sldChg>
      <pc:sldChg chg="modSp add">
        <pc:chgData name="Ines Arana (SOC)" userId="9b3a8699-963d-4344-b989-58c96c73b3b3" providerId="ADAL" clId="{F8982474-87A6-4FB4-BE4E-71A882779CC7}" dt="2022-11-28T04:51:37.960" v="956" actId="113"/>
        <pc:sldMkLst>
          <pc:docMk/>
          <pc:sldMk cId="3554869934" sldId="423"/>
        </pc:sldMkLst>
        <pc:spChg chg="mod">
          <ac:chgData name="Ines Arana (SOC)" userId="9b3a8699-963d-4344-b989-58c96c73b3b3" providerId="ADAL" clId="{F8982474-87A6-4FB4-BE4E-71A882779CC7}" dt="2022-11-28T04:51:37.960" v="956" actId="113"/>
          <ac:spMkLst>
            <pc:docMk/>
            <pc:sldMk cId="3554869934" sldId="423"/>
            <ac:spMk id="7171" creationId="{00000000-0000-0000-0000-000000000000}"/>
          </ac:spMkLst>
        </pc:spChg>
      </pc:sldChg>
      <pc:sldChg chg="modSp add">
        <pc:chgData name="Ines Arana (SOC)" userId="9b3a8699-963d-4344-b989-58c96c73b3b3" providerId="ADAL" clId="{F8982474-87A6-4FB4-BE4E-71A882779CC7}" dt="2022-11-28T04:58:52.303" v="1442" actId="113"/>
        <pc:sldMkLst>
          <pc:docMk/>
          <pc:sldMk cId="1241442545" sldId="424"/>
        </pc:sldMkLst>
        <pc:spChg chg="mod">
          <ac:chgData name="Ines Arana (SOC)" userId="9b3a8699-963d-4344-b989-58c96c73b3b3" providerId="ADAL" clId="{F8982474-87A6-4FB4-BE4E-71A882779CC7}" dt="2022-11-28T04:58:52.303" v="1442" actId="113"/>
          <ac:spMkLst>
            <pc:docMk/>
            <pc:sldMk cId="1241442545" sldId="424"/>
            <ac:spMk id="7171" creationId="{00000000-0000-0000-0000-000000000000}"/>
          </ac:spMkLst>
        </pc:spChg>
      </pc:sldChg>
      <pc:sldChg chg="del">
        <pc:chgData name="Ines Arana (SOC)" userId="9b3a8699-963d-4344-b989-58c96c73b3b3" providerId="ADAL" clId="{F8982474-87A6-4FB4-BE4E-71A882779CC7}" dt="2022-11-28T04:24:13.381" v="179" actId="2696"/>
        <pc:sldMkLst>
          <pc:docMk/>
          <pc:sldMk cId="2175606877" sldId="424"/>
        </pc:sldMkLst>
      </pc:sldChg>
      <pc:sldChg chg="modSp add">
        <pc:chgData name="Ines Arana (SOC)" userId="9b3a8699-963d-4344-b989-58c96c73b3b3" providerId="ADAL" clId="{F8982474-87A6-4FB4-BE4E-71A882779CC7}" dt="2022-11-28T05:15:24.073" v="2482" actId="20577"/>
        <pc:sldMkLst>
          <pc:docMk/>
          <pc:sldMk cId="0" sldId="425"/>
        </pc:sldMkLst>
        <pc:spChg chg="mod">
          <ac:chgData name="Ines Arana (SOC)" userId="9b3a8699-963d-4344-b989-58c96c73b3b3" providerId="ADAL" clId="{F8982474-87A6-4FB4-BE4E-71A882779CC7}" dt="2022-11-28T05:15:24.073" v="2482" actId="20577"/>
          <ac:spMkLst>
            <pc:docMk/>
            <pc:sldMk cId="0" sldId="425"/>
            <ac:spMk id="151554" creationId="{00000000-0000-0000-0000-000000000000}"/>
          </ac:spMkLst>
        </pc:spChg>
        <pc:spChg chg="mod">
          <ac:chgData name="Ines Arana (SOC)" userId="9b3a8699-963d-4344-b989-58c96c73b3b3" providerId="ADAL" clId="{F8982474-87A6-4FB4-BE4E-71A882779CC7}" dt="2022-11-28T05:15:03.706" v="2478" actId="20577"/>
          <ac:spMkLst>
            <pc:docMk/>
            <pc:sldMk cId="0" sldId="425"/>
            <ac:spMk id="151555" creationId="{00000000-0000-0000-0000-000000000000}"/>
          </ac:spMkLst>
        </pc:spChg>
      </pc:sldChg>
      <pc:sldChg chg="del">
        <pc:chgData name="Ines Arana (SOC)" userId="9b3a8699-963d-4344-b989-58c96c73b3b3" providerId="ADAL" clId="{F8982474-87A6-4FB4-BE4E-71A882779CC7}" dt="2022-11-28T04:25:39.209" v="240" actId="2696"/>
        <pc:sldMkLst>
          <pc:docMk/>
          <pc:sldMk cId="1949718333" sldId="425"/>
        </pc:sldMkLst>
      </pc:sldChg>
      <pc:sldChg chg="modSp add">
        <pc:chgData name="Ines Arana (SOC)" userId="9b3a8699-963d-4344-b989-58c96c73b3b3" providerId="ADAL" clId="{F8982474-87A6-4FB4-BE4E-71A882779CC7}" dt="2022-11-28T05:21:08.458" v="3149" actId="20577"/>
        <pc:sldMkLst>
          <pc:docMk/>
          <pc:sldMk cId="1041396226" sldId="426"/>
        </pc:sldMkLst>
        <pc:spChg chg="mod">
          <ac:chgData name="Ines Arana (SOC)" userId="9b3a8699-963d-4344-b989-58c96c73b3b3" providerId="ADAL" clId="{F8982474-87A6-4FB4-BE4E-71A882779CC7}" dt="2022-11-28T05:20:32.640" v="3097" actId="1076"/>
          <ac:spMkLst>
            <pc:docMk/>
            <pc:sldMk cId="1041396226" sldId="426"/>
            <ac:spMk id="7170" creationId="{00000000-0000-0000-0000-000000000000}"/>
          </ac:spMkLst>
        </pc:spChg>
        <pc:spChg chg="mod">
          <ac:chgData name="Ines Arana (SOC)" userId="9b3a8699-963d-4344-b989-58c96c73b3b3" providerId="ADAL" clId="{F8982474-87A6-4FB4-BE4E-71A882779CC7}" dt="2022-11-28T05:21:08.458" v="3149" actId="20577"/>
          <ac:spMkLst>
            <pc:docMk/>
            <pc:sldMk cId="1041396226" sldId="426"/>
            <ac:spMk id="7171"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accent1"/>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9D739E"/>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FBB-47C8-8F05-9A0136607077}"/>
            </c:ext>
          </c:extLst>
        </c:ser>
        <c:ser>
          <c:idx val="1"/>
          <c:order val="1"/>
          <c:tx>
            <c:strRef>
              <c:f>Sheet1!$C$1</c:f>
              <c:strCache>
                <c:ptCount val="1"/>
                <c:pt idx="0">
                  <c:v>Series 2</c:v>
                </c:pt>
              </c:strCache>
            </c:strRef>
          </c:tx>
          <c:spPr>
            <a:solidFill>
              <a:srgbClr val="00B8E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FBB-47C8-8F05-9A0136607077}"/>
            </c:ext>
          </c:extLst>
        </c:ser>
        <c:ser>
          <c:idx val="2"/>
          <c:order val="2"/>
          <c:tx>
            <c:strRef>
              <c:f>Sheet1!$D$1</c:f>
              <c:strCache>
                <c:ptCount val="1"/>
                <c:pt idx="0">
                  <c:v>Series 3</c:v>
                </c:pt>
              </c:strCache>
            </c:strRef>
          </c:tx>
          <c:spPr>
            <a:solidFill>
              <a:srgbClr val="F9C85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FBB-47C8-8F05-9A0136607077}"/>
            </c:ext>
          </c:extLst>
        </c:ser>
        <c:dLbls>
          <c:showLegendKey val="0"/>
          <c:showVal val="0"/>
          <c:showCatName val="0"/>
          <c:showSerName val="0"/>
          <c:showPercent val="0"/>
          <c:showBubbleSize val="0"/>
        </c:dLbls>
        <c:gapWidth val="219"/>
        <c:overlap val="-27"/>
        <c:axId val="-2042759216"/>
        <c:axId val="-2042956128"/>
      </c:barChart>
      <c:catAx>
        <c:axId val="-2042759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2956128"/>
        <c:crosses val="autoZero"/>
        <c:auto val="1"/>
        <c:lblAlgn val="ctr"/>
        <c:lblOffset val="100"/>
        <c:noMultiLvlLbl val="0"/>
      </c:catAx>
      <c:valAx>
        <c:axId val="-2042956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2759216"/>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6FE14B-3ACE-C14B-976F-D4DD09CFBFB4}" type="datetimeFigureOut">
              <a:rPr lang="en-US" smtClean="0"/>
              <a:t>11/28/2023</a:t>
            </a:fld>
            <a:endParaRPr lang="en-US"/>
          </a:p>
        </p:txBody>
      </p:sp>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0479B3-42F7-3944-841C-181ACE96E93A}" type="slidenum">
              <a:rPr lang="en-US" smtClean="0"/>
              <a:t>‹#›</a:t>
            </a:fld>
            <a:endParaRPr lang="en-US"/>
          </a:p>
        </p:txBody>
      </p:sp>
    </p:spTree>
    <p:extLst>
      <p:ext uri="{BB962C8B-B14F-4D97-AF65-F5344CB8AC3E}">
        <p14:creationId xmlns:p14="http://schemas.microsoft.com/office/powerpoint/2010/main" val="9473832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AFFB5D-C1F5-2842-8CAF-C81518F68F7E}" type="datetimeFigureOut">
              <a:rPr lang="en-US" smtClean="0"/>
              <a:t>11/28/2023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1F6536-074C-7C47-ADA5-29478494173A}" type="slidenum">
              <a:rPr lang="en-US" smtClean="0"/>
              <a:t>‹#›</a:t>
            </a:fld>
            <a:endParaRPr lang="en-US"/>
          </a:p>
        </p:txBody>
      </p:sp>
    </p:spTree>
    <p:extLst>
      <p:ext uri="{BB962C8B-B14F-4D97-AF65-F5344CB8AC3E}">
        <p14:creationId xmlns:p14="http://schemas.microsoft.com/office/powerpoint/2010/main" val="2041757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GB"/>
              <a:t>CMM510 Data Mining</a:t>
            </a:r>
          </a:p>
        </p:txBody>
      </p:sp>
      <p:sp>
        <p:nvSpPr>
          <p:cNvPr id="5" name="Rectangle 3"/>
          <p:cNvSpPr>
            <a:spLocks noGrp="1" noChangeArrowheads="1"/>
          </p:cNvSpPr>
          <p:nvPr>
            <p:ph type="dt" idx="1"/>
          </p:nvPr>
        </p:nvSpPr>
        <p:spPr>
          <a:ln/>
        </p:spPr>
        <p:txBody>
          <a:bodyPr/>
          <a:lstStyle/>
          <a:p>
            <a:fld id="{97690EF7-3961-4400-9961-75442EB8B2EE}" type="datetime6">
              <a:rPr lang="en-GB"/>
              <a:pPr/>
              <a:t>November 23</a:t>
            </a:fld>
            <a:endParaRPr lang="en-GB"/>
          </a:p>
        </p:txBody>
      </p:sp>
      <p:sp>
        <p:nvSpPr>
          <p:cNvPr id="6" name="Rectangle 6"/>
          <p:cNvSpPr>
            <a:spLocks noGrp="1" noChangeArrowheads="1"/>
          </p:cNvSpPr>
          <p:nvPr>
            <p:ph type="ftr" sz="quarter" idx="4"/>
          </p:nvPr>
        </p:nvSpPr>
        <p:spPr>
          <a:ln/>
        </p:spPr>
        <p:txBody>
          <a:bodyPr/>
          <a:lstStyle/>
          <a:p>
            <a:r>
              <a:rPr lang="en-GB"/>
              <a:t>© The Robert Gordon University</a:t>
            </a:r>
          </a:p>
        </p:txBody>
      </p:sp>
      <p:sp>
        <p:nvSpPr>
          <p:cNvPr id="7" name="Rectangle 7"/>
          <p:cNvSpPr>
            <a:spLocks noGrp="1" noChangeArrowheads="1"/>
          </p:cNvSpPr>
          <p:nvPr>
            <p:ph type="sldNum" sz="quarter" idx="5"/>
          </p:nvPr>
        </p:nvSpPr>
        <p:spPr>
          <a:ln/>
        </p:spPr>
        <p:txBody>
          <a:bodyPr/>
          <a:lstStyle/>
          <a:p>
            <a:fld id="{976FA032-D4F9-4930-A234-E9302B2C0755}" type="slidenum">
              <a:rPr lang="en-GB"/>
              <a:pPr/>
              <a:t>4</a:t>
            </a:fld>
            <a:endParaRPr lang="en-GB"/>
          </a:p>
        </p:txBody>
      </p:sp>
      <p:sp>
        <p:nvSpPr>
          <p:cNvPr id="175106" name="Rectangle 2"/>
          <p:cNvSpPr>
            <a:spLocks noGrp="1" noRot="1" noChangeAspect="1" noChangeArrowheads="1" noTextEdit="1"/>
          </p:cNvSpPr>
          <p:nvPr>
            <p:ph type="sldImg"/>
          </p:nvPr>
        </p:nvSpPr>
        <p:spPr>
          <a:xfrm>
            <a:off x="139700" y="766763"/>
            <a:ext cx="6823075" cy="3838575"/>
          </a:xfrm>
          <a:ln/>
        </p:spPr>
      </p:sp>
      <p:sp>
        <p:nvSpPr>
          <p:cNvPr id="1751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19855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GB"/>
              <a:t>CMM510 Data Mining</a:t>
            </a:r>
          </a:p>
        </p:txBody>
      </p:sp>
      <p:sp>
        <p:nvSpPr>
          <p:cNvPr id="5" name="Rectangle 3"/>
          <p:cNvSpPr>
            <a:spLocks noGrp="1" noChangeArrowheads="1"/>
          </p:cNvSpPr>
          <p:nvPr>
            <p:ph type="dt" idx="1"/>
          </p:nvPr>
        </p:nvSpPr>
        <p:spPr>
          <a:ln/>
        </p:spPr>
        <p:txBody>
          <a:bodyPr/>
          <a:lstStyle/>
          <a:p>
            <a:fld id="{966E291A-0732-4F09-9DEF-7EFCB4F7D904}" type="datetime6">
              <a:rPr lang="en-GB"/>
              <a:pPr/>
              <a:t>November 23</a:t>
            </a:fld>
            <a:endParaRPr lang="en-GB"/>
          </a:p>
        </p:txBody>
      </p:sp>
      <p:sp>
        <p:nvSpPr>
          <p:cNvPr id="6" name="Rectangle 6"/>
          <p:cNvSpPr>
            <a:spLocks noGrp="1" noChangeArrowheads="1"/>
          </p:cNvSpPr>
          <p:nvPr>
            <p:ph type="ftr" sz="quarter" idx="4"/>
          </p:nvPr>
        </p:nvSpPr>
        <p:spPr>
          <a:ln/>
        </p:spPr>
        <p:txBody>
          <a:bodyPr/>
          <a:lstStyle/>
          <a:p>
            <a:r>
              <a:rPr lang="en-GB"/>
              <a:t>© The Robert Gordon University</a:t>
            </a:r>
          </a:p>
        </p:txBody>
      </p:sp>
      <p:sp>
        <p:nvSpPr>
          <p:cNvPr id="7" name="Rectangle 7"/>
          <p:cNvSpPr>
            <a:spLocks noGrp="1" noChangeArrowheads="1"/>
          </p:cNvSpPr>
          <p:nvPr>
            <p:ph type="sldNum" sz="quarter" idx="5"/>
          </p:nvPr>
        </p:nvSpPr>
        <p:spPr>
          <a:ln/>
        </p:spPr>
        <p:txBody>
          <a:bodyPr/>
          <a:lstStyle/>
          <a:p>
            <a:fld id="{A597D6E2-FC1F-43DD-94C0-B418AD0AF660}" type="slidenum">
              <a:rPr lang="en-GB"/>
              <a:pPr/>
              <a:t>25</a:t>
            </a:fld>
            <a:endParaRPr lang="en-GB"/>
          </a:p>
        </p:txBody>
      </p:sp>
      <p:sp>
        <p:nvSpPr>
          <p:cNvPr id="197634" name="Rectangle 2"/>
          <p:cNvSpPr>
            <a:spLocks noGrp="1" noRot="1" noChangeAspect="1" noChangeArrowheads="1" noTextEdit="1"/>
          </p:cNvSpPr>
          <p:nvPr>
            <p:ph type="sldImg"/>
          </p:nvPr>
        </p:nvSpPr>
        <p:spPr>
          <a:xfrm>
            <a:off x="139700" y="766763"/>
            <a:ext cx="6823075" cy="3838575"/>
          </a:xfrm>
          <a:ln/>
        </p:spPr>
      </p:sp>
      <p:sp>
        <p:nvSpPr>
          <p:cNvPr id="1976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37317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GB"/>
              <a:t>CMM510 Data Mining</a:t>
            </a:r>
          </a:p>
        </p:txBody>
      </p:sp>
      <p:sp>
        <p:nvSpPr>
          <p:cNvPr id="5" name="Rectangle 3"/>
          <p:cNvSpPr>
            <a:spLocks noGrp="1" noChangeArrowheads="1"/>
          </p:cNvSpPr>
          <p:nvPr>
            <p:ph type="dt" idx="1"/>
          </p:nvPr>
        </p:nvSpPr>
        <p:spPr>
          <a:ln/>
        </p:spPr>
        <p:txBody>
          <a:bodyPr/>
          <a:lstStyle/>
          <a:p>
            <a:fld id="{72486536-2CB0-495E-9CB5-EBFAAFEE69EE}" type="datetime6">
              <a:rPr lang="en-GB"/>
              <a:pPr/>
              <a:t>November 23</a:t>
            </a:fld>
            <a:endParaRPr lang="en-GB"/>
          </a:p>
        </p:txBody>
      </p:sp>
      <p:sp>
        <p:nvSpPr>
          <p:cNvPr id="6" name="Rectangle 6"/>
          <p:cNvSpPr>
            <a:spLocks noGrp="1" noChangeArrowheads="1"/>
          </p:cNvSpPr>
          <p:nvPr>
            <p:ph type="ftr" sz="quarter" idx="4"/>
          </p:nvPr>
        </p:nvSpPr>
        <p:spPr>
          <a:ln/>
        </p:spPr>
        <p:txBody>
          <a:bodyPr/>
          <a:lstStyle/>
          <a:p>
            <a:r>
              <a:rPr lang="en-GB"/>
              <a:t>© The Robert Gordon University</a:t>
            </a:r>
          </a:p>
        </p:txBody>
      </p:sp>
      <p:sp>
        <p:nvSpPr>
          <p:cNvPr id="7" name="Rectangle 7"/>
          <p:cNvSpPr>
            <a:spLocks noGrp="1" noChangeArrowheads="1"/>
          </p:cNvSpPr>
          <p:nvPr>
            <p:ph type="sldNum" sz="quarter" idx="5"/>
          </p:nvPr>
        </p:nvSpPr>
        <p:spPr>
          <a:ln/>
        </p:spPr>
        <p:txBody>
          <a:bodyPr/>
          <a:lstStyle/>
          <a:p>
            <a:fld id="{BAAD2924-C1B8-4826-B1D3-B420F4CA29D3}" type="slidenum">
              <a:rPr lang="en-GB"/>
              <a:pPr/>
              <a:t>26</a:t>
            </a:fld>
            <a:endParaRPr lang="en-GB"/>
          </a:p>
        </p:txBody>
      </p:sp>
      <p:sp>
        <p:nvSpPr>
          <p:cNvPr id="199682" name="Rectangle 2"/>
          <p:cNvSpPr>
            <a:spLocks noGrp="1" noRot="1" noChangeAspect="1" noChangeArrowheads="1" noTextEdit="1"/>
          </p:cNvSpPr>
          <p:nvPr>
            <p:ph type="sldImg"/>
          </p:nvPr>
        </p:nvSpPr>
        <p:spPr>
          <a:xfrm>
            <a:off x="139700" y="766763"/>
            <a:ext cx="6823075" cy="3838575"/>
          </a:xfrm>
          <a:ln/>
        </p:spPr>
      </p:sp>
      <p:sp>
        <p:nvSpPr>
          <p:cNvPr id="1996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50384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1F6536-074C-7C47-ADA5-29478494173A}" type="slidenum">
              <a:rPr lang="en-US" smtClean="0"/>
              <a:t>31</a:t>
            </a:fld>
            <a:endParaRPr lang="en-US"/>
          </a:p>
        </p:txBody>
      </p:sp>
    </p:spTree>
    <p:extLst>
      <p:ext uri="{BB962C8B-B14F-4D97-AF65-F5344CB8AC3E}">
        <p14:creationId xmlns:p14="http://schemas.microsoft.com/office/powerpoint/2010/main" val="1111161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GB"/>
              <a:t>CMM510 Data Mining</a:t>
            </a:r>
          </a:p>
        </p:txBody>
      </p:sp>
      <p:sp>
        <p:nvSpPr>
          <p:cNvPr id="5" name="Rectangle 3"/>
          <p:cNvSpPr>
            <a:spLocks noGrp="1" noChangeArrowheads="1"/>
          </p:cNvSpPr>
          <p:nvPr>
            <p:ph type="dt" idx="1"/>
          </p:nvPr>
        </p:nvSpPr>
        <p:spPr>
          <a:ln/>
        </p:spPr>
        <p:txBody>
          <a:bodyPr/>
          <a:lstStyle/>
          <a:p>
            <a:fld id="{C42D5EEE-922F-4020-9C03-81BD731EF5DD}" type="datetime6">
              <a:rPr lang="en-GB"/>
              <a:pPr/>
              <a:t>November 23</a:t>
            </a:fld>
            <a:endParaRPr lang="en-GB"/>
          </a:p>
        </p:txBody>
      </p:sp>
      <p:sp>
        <p:nvSpPr>
          <p:cNvPr id="6" name="Rectangle 6"/>
          <p:cNvSpPr>
            <a:spLocks noGrp="1" noChangeArrowheads="1"/>
          </p:cNvSpPr>
          <p:nvPr>
            <p:ph type="ftr" sz="quarter" idx="4"/>
          </p:nvPr>
        </p:nvSpPr>
        <p:spPr>
          <a:ln/>
        </p:spPr>
        <p:txBody>
          <a:bodyPr/>
          <a:lstStyle/>
          <a:p>
            <a:r>
              <a:rPr lang="en-GB"/>
              <a:t>© The Robert Gordon University</a:t>
            </a:r>
          </a:p>
        </p:txBody>
      </p:sp>
      <p:sp>
        <p:nvSpPr>
          <p:cNvPr id="7" name="Rectangle 7"/>
          <p:cNvSpPr>
            <a:spLocks noGrp="1" noChangeArrowheads="1"/>
          </p:cNvSpPr>
          <p:nvPr>
            <p:ph type="sldNum" sz="quarter" idx="5"/>
          </p:nvPr>
        </p:nvSpPr>
        <p:spPr>
          <a:ln/>
        </p:spPr>
        <p:txBody>
          <a:bodyPr/>
          <a:lstStyle/>
          <a:p>
            <a:fld id="{BE011D1E-970C-4A27-A185-DF5DB8A027D9}" type="slidenum">
              <a:rPr lang="en-GB"/>
              <a:pPr/>
              <a:t>9</a:t>
            </a:fld>
            <a:endParaRPr lang="en-GB"/>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10318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GB"/>
              <a:t>CMM510 Data Mining</a:t>
            </a:r>
          </a:p>
        </p:txBody>
      </p:sp>
      <p:sp>
        <p:nvSpPr>
          <p:cNvPr id="5" name="Rectangle 3"/>
          <p:cNvSpPr>
            <a:spLocks noGrp="1" noChangeArrowheads="1"/>
          </p:cNvSpPr>
          <p:nvPr>
            <p:ph type="dt" idx="1"/>
          </p:nvPr>
        </p:nvSpPr>
        <p:spPr>
          <a:ln/>
        </p:spPr>
        <p:txBody>
          <a:bodyPr/>
          <a:lstStyle/>
          <a:p>
            <a:fld id="{B0D40E12-89B1-4440-BCCD-3D05301C8305}" type="datetime6">
              <a:rPr lang="en-GB"/>
              <a:pPr/>
              <a:t>November 23</a:t>
            </a:fld>
            <a:endParaRPr lang="en-GB"/>
          </a:p>
        </p:txBody>
      </p:sp>
      <p:sp>
        <p:nvSpPr>
          <p:cNvPr id="6" name="Rectangle 6"/>
          <p:cNvSpPr>
            <a:spLocks noGrp="1" noChangeArrowheads="1"/>
          </p:cNvSpPr>
          <p:nvPr>
            <p:ph type="ftr" sz="quarter" idx="4"/>
          </p:nvPr>
        </p:nvSpPr>
        <p:spPr>
          <a:ln/>
        </p:spPr>
        <p:txBody>
          <a:bodyPr/>
          <a:lstStyle/>
          <a:p>
            <a:r>
              <a:rPr lang="en-GB"/>
              <a:t>© The Robert Gordon University</a:t>
            </a:r>
          </a:p>
        </p:txBody>
      </p:sp>
      <p:sp>
        <p:nvSpPr>
          <p:cNvPr id="7" name="Rectangle 7"/>
          <p:cNvSpPr>
            <a:spLocks noGrp="1" noChangeArrowheads="1"/>
          </p:cNvSpPr>
          <p:nvPr>
            <p:ph type="sldNum" sz="quarter" idx="5"/>
          </p:nvPr>
        </p:nvSpPr>
        <p:spPr>
          <a:ln/>
        </p:spPr>
        <p:txBody>
          <a:bodyPr/>
          <a:lstStyle/>
          <a:p>
            <a:fld id="{B74FFFE1-7B02-479D-8BB4-4761B0667A57}" type="slidenum">
              <a:rPr lang="en-GB"/>
              <a:pPr/>
              <a:t>10</a:t>
            </a:fld>
            <a:endParaRPr lang="en-GB"/>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946816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1F6536-074C-7C47-ADA5-29478494173A}" type="slidenum">
              <a:rPr lang="en-US" smtClean="0"/>
              <a:t>11</a:t>
            </a:fld>
            <a:endParaRPr lang="en-US"/>
          </a:p>
        </p:txBody>
      </p:sp>
    </p:spTree>
    <p:extLst>
      <p:ext uri="{BB962C8B-B14F-4D97-AF65-F5344CB8AC3E}">
        <p14:creationId xmlns:p14="http://schemas.microsoft.com/office/powerpoint/2010/main" val="1482880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GB"/>
              <a:t>CMM510 Data Mining</a:t>
            </a:r>
          </a:p>
        </p:txBody>
      </p:sp>
      <p:sp>
        <p:nvSpPr>
          <p:cNvPr id="5" name="Rectangle 3"/>
          <p:cNvSpPr>
            <a:spLocks noGrp="1" noChangeArrowheads="1"/>
          </p:cNvSpPr>
          <p:nvPr>
            <p:ph type="dt" idx="1"/>
          </p:nvPr>
        </p:nvSpPr>
        <p:spPr>
          <a:ln/>
        </p:spPr>
        <p:txBody>
          <a:bodyPr/>
          <a:lstStyle/>
          <a:p>
            <a:fld id="{5EC1F88D-6B14-4ED6-8C26-F3FE30E98C71}" type="datetime6">
              <a:rPr lang="en-GB"/>
              <a:pPr/>
              <a:t>November 23</a:t>
            </a:fld>
            <a:endParaRPr lang="en-GB"/>
          </a:p>
        </p:txBody>
      </p:sp>
      <p:sp>
        <p:nvSpPr>
          <p:cNvPr id="6" name="Rectangle 6"/>
          <p:cNvSpPr>
            <a:spLocks noGrp="1" noChangeArrowheads="1"/>
          </p:cNvSpPr>
          <p:nvPr>
            <p:ph type="ftr" sz="quarter" idx="4"/>
          </p:nvPr>
        </p:nvSpPr>
        <p:spPr>
          <a:ln/>
        </p:spPr>
        <p:txBody>
          <a:bodyPr/>
          <a:lstStyle/>
          <a:p>
            <a:r>
              <a:rPr lang="en-GB"/>
              <a:t>© The Robert Gordon University</a:t>
            </a:r>
          </a:p>
        </p:txBody>
      </p:sp>
      <p:sp>
        <p:nvSpPr>
          <p:cNvPr id="7" name="Rectangle 7"/>
          <p:cNvSpPr>
            <a:spLocks noGrp="1" noChangeArrowheads="1"/>
          </p:cNvSpPr>
          <p:nvPr>
            <p:ph type="sldNum" sz="quarter" idx="5"/>
          </p:nvPr>
        </p:nvSpPr>
        <p:spPr>
          <a:ln/>
        </p:spPr>
        <p:txBody>
          <a:bodyPr/>
          <a:lstStyle/>
          <a:p>
            <a:fld id="{2BEB2161-A3D5-48CF-860D-F86D9037F131}" type="slidenum">
              <a:rPr lang="en-GB"/>
              <a:pPr/>
              <a:t>20</a:t>
            </a:fld>
            <a:endParaRPr lang="en-GB"/>
          </a:p>
        </p:txBody>
      </p:sp>
      <p:sp>
        <p:nvSpPr>
          <p:cNvPr id="179202" name="Rectangle 2"/>
          <p:cNvSpPr>
            <a:spLocks noGrp="1" noRot="1" noChangeAspect="1" noChangeArrowheads="1" noTextEdit="1"/>
          </p:cNvSpPr>
          <p:nvPr>
            <p:ph type="sldImg"/>
          </p:nvPr>
        </p:nvSpPr>
        <p:spPr>
          <a:xfrm>
            <a:off x="139700" y="766763"/>
            <a:ext cx="6823075" cy="3838575"/>
          </a:xfrm>
          <a:ln/>
        </p:spPr>
      </p:sp>
      <p:sp>
        <p:nvSpPr>
          <p:cNvPr id="179203" name="Rectangle 3"/>
          <p:cNvSpPr>
            <a:spLocks noGrp="1" noChangeArrowheads="1"/>
          </p:cNvSpPr>
          <p:nvPr>
            <p:ph type="body" idx="1"/>
          </p:nvPr>
        </p:nvSpPr>
        <p:spPr/>
        <p:txBody>
          <a:bodyPr/>
          <a:lstStyle/>
          <a:p>
            <a:endParaRPr lang="en-GB" dirty="0"/>
          </a:p>
        </p:txBody>
      </p:sp>
    </p:spTree>
    <p:extLst>
      <p:ext uri="{BB962C8B-B14F-4D97-AF65-F5344CB8AC3E}">
        <p14:creationId xmlns:p14="http://schemas.microsoft.com/office/powerpoint/2010/main" val="256202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GB"/>
              <a:t>CMM510 Data Mining</a:t>
            </a:r>
          </a:p>
        </p:txBody>
      </p:sp>
      <p:sp>
        <p:nvSpPr>
          <p:cNvPr id="5" name="Rectangle 3"/>
          <p:cNvSpPr>
            <a:spLocks noGrp="1" noChangeArrowheads="1"/>
          </p:cNvSpPr>
          <p:nvPr>
            <p:ph type="dt" idx="1"/>
          </p:nvPr>
        </p:nvSpPr>
        <p:spPr>
          <a:ln/>
        </p:spPr>
        <p:txBody>
          <a:bodyPr/>
          <a:lstStyle/>
          <a:p>
            <a:fld id="{357546D2-64FF-4E52-A614-6CD24D29AFD2}" type="datetime6">
              <a:rPr lang="en-GB"/>
              <a:pPr/>
              <a:t>November 23</a:t>
            </a:fld>
            <a:endParaRPr lang="en-GB"/>
          </a:p>
        </p:txBody>
      </p:sp>
      <p:sp>
        <p:nvSpPr>
          <p:cNvPr id="6" name="Rectangle 6"/>
          <p:cNvSpPr>
            <a:spLocks noGrp="1" noChangeArrowheads="1"/>
          </p:cNvSpPr>
          <p:nvPr>
            <p:ph type="ftr" sz="quarter" idx="4"/>
          </p:nvPr>
        </p:nvSpPr>
        <p:spPr>
          <a:ln/>
        </p:spPr>
        <p:txBody>
          <a:bodyPr/>
          <a:lstStyle/>
          <a:p>
            <a:r>
              <a:rPr lang="en-GB"/>
              <a:t>© The Robert Gordon University</a:t>
            </a:r>
          </a:p>
        </p:txBody>
      </p:sp>
      <p:sp>
        <p:nvSpPr>
          <p:cNvPr id="7" name="Rectangle 7"/>
          <p:cNvSpPr>
            <a:spLocks noGrp="1" noChangeArrowheads="1"/>
          </p:cNvSpPr>
          <p:nvPr>
            <p:ph type="sldNum" sz="quarter" idx="5"/>
          </p:nvPr>
        </p:nvSpPr>
        <p:spPr>
          <a:ln/>
        </p:spPr>
        <p:txBody>
          <a:bodyPr/>
          <a:lstStyle/>
          <a:p>
            <a:fld id="{AE929853-6229-41F7-8F70-A59BE3BFDFE8}" type="slidenum">
              <a:rPr lang="en-GB"/>
              <a:pPr/>
              <a:t>21</a:t>
            </a:fld>
            <a:endParaRPr lang="en-GB"/>
          </a:p>
        </p:txBody>
      </p:sp>
      <p:sp>
        <p:nvSpPr>
          <p:cNvPr id="306178" name="Rectangle 2"/>
          <p:cNvSpPr>
            <a:spLocks noGrp="1" noRot="1" noChangeAspect="1" noChangeArrowheads="1" noTextEdit="1"/>
          </p:cNvSpPr>
          <p:nvPr>
            <p:ph type="sldImg"/>
          </p:nvPr>
        </p:nvSpPr>
        <p:spPr>
          <a:ln/>
        </p:spPr>
      </p:sp>
      <p:sp>
        <p:nvSpPr>
          <p:cNvPr id="3061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77519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GB"/>
              <a:t>CMM510 Data Mining</a:t>
            </a:r>
          </a:p>
        </p:txBody>
      </p:sp>
      <p:sp>
        <p:nvSpPr>
          <p:cNvPr id="5" name="Rectangle 3"/>
          <p:cNvSpPr>
            <a:spLocks noGrp="1" noChangeArrowheads="1"/>
          </p:cNvSpPr>
          <p:nvPr>
            <p:ph type="dt" idx="1"/>
          </p:nvPr>
        </p:nvSpPr>
        <p:spPr>
          <a:ln/>
        </p:spPr>
        <p:txBody>
          <a:bodyPr/>
          <a:lstStyle/>
          <a:p>
            <a:fld id="{10AAB948-3A9F-42F2-8D66-F3AC4A944F55}" type="datetime6">
              <a:rPr lang="en-GB"/>
              <a:pPr/>
              <a:t>November 23</a:t>
            </a:fld>
            <a:endParaRPr lang="en-GB"/>
          </a:p>
        </p:txBody>
      </p:sp>
      <p:sp>
        <p:nvSpPr>
          <p:cNvPr id="6" name="Rectangle 6"/>
          <p:cNvSpPr>
            <a:spLocks noGrp="1" noChangeArrowheads="1"/>
          </p:cNvSpPr>
          <p:nvPr>
            <p:ph type="ftr" sz="quarter" idx="4"/>
          </p:nvPr>
        </p:nvSpPr>
        <p:spPr>
          <a:ln/>
        </p:spPr>
        <p:txBody>
          <a:bodyPr/>
          <a:lstStyle/>
          <a:p>
            <a:r>
              <a:rPr lang="en-GB"/>
              <a:t>© The Robert Gordon University</a:t>
            </a:r>
          </a:p>
        </p:txBody>
      </p:sp>
      <p:sp>
        <p:nvSpPr>
          <p:cNvPr id="7" name="Rectangle 7"/>
          <p:cNvSpPr>
            <a:spLocks noGrp="1" noChangeArrowheads="1"/>
          </p:cNvSpPr>
          <p:nvPr>
            <p:ph type="sldNum" sz="quarter" idx="5"/>
          </p:nvPr>
        </p:nvSpPr>
        <p:spPr>
          <a:ln/>
        </p:spPr>
        <p:txBody>
          <a:bodyPr/>
          <a:lstStyle/>
          <a:p>
            <a:fld id="{69B26189-3813-47CA-994F-7B2C51FA09DA}" type="slidenum">
              <a:rPr lang="en-GB"/>
              <a:pPr/>
              <a:t>22</a:t>
            </a:fld>
            <a:endParaRPr lang="en-GB"/>
          </a:p>
        </p:txBody>
      </p:sp>
      <p:sp>
        <p:nvSpPr>
          <p:cNvPr id="256002" name="Rectangle 2"/>
          <p:cNvSpPr>
            <a:spLocks noGrp="1" noRot="1" noChangeAspect="1" noChangeArrowheads="1" noTextEdit="1"/>
          </p:cNvSpPr>
          <p:nvPr>
            <p:ph type="sldImg"/>
          </p:nvPr>
        </p:nvSpPr>
        <p:spPr>
          <a:xfrm>
            <a:off x="139700" y="766763"/>
            <a:ext cx="6823075" cy="3838575"/>
          </a:xfrm>
          <a:ln/>
        </p:spPr>
      </p:sp>
      <p:sp>
        <p:nvSpPr>
          <p:cNvPr id="2560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68631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GB"/>
              <a:t>CMM510 Data Mining</a:t>
            </a:r>
          </a:p>
        </p:txBody>
      </p:sp>
      <p:sp>
        <p:nvSpPr>
          <p:cNvPr id="5" name="Rectangle 3"/>
          <p:cNvSpPr>
            <a:spLocks noGrp="1" noChangeArrowheads="1"/>
          </p:cNvSpPr>
          <p:nvPr>
            <p:ph type="dt" idx="1"/>
          </p:nvPr>
        </p:nvSpPr>
        <p:spPr>
          <a:ln/>
        </p:spPr>
        <p:txBody>
          <a:bodyPr/>
          <a:lstStyle/>
          <a:p>
            <a:fld id="{3F5C2192-BAED-45BB-91D6-96A0E7CEFFA7}" type="datetime6">
              <a:rPr lang="en-GB"/>
              <a:pPr/>
              <a:t>November 23</a:t>
            </a:fld>
            <a:endParaRPr lang="en-GB"/>
          </a:p>
        </p:txBody>
      </p:sp>
      <p:sp>
        <p:nvSpPr>
          <p:cNvPr id="6" name="Rectangle 6"/>
          <p:cNvSpPr>
            <a:spLocks noGrp="1" noChangeArrowheads="1"/>
          </p:cNvSpPr>
          <p:nvPr>
            <p:ph type="ftr" sz="quarter" idx="4"/>
          </p:nvPr>
        </p:nvSpPr>
        <p:spPr>
          <a:ln/>
        </p:spPr>
        <p:txBody>
          <a:bodyPr/>
          <a:lstStyle/>
          <a:p>
            <a:r>
              <a:rPr lang="en-GB"/>
              <a:t>© The Robert Gordon University</a:t>
            </a:r>
          </a:p>
        </p:txBody>
      </p:sp>
      <p:sp>
        <p:nvSpPr>
          <p:cNvPr id="7" name="Rectangle 7"/>
          <p:cNvSpPr>
            <a:spLocks noGrp="1" noChangeArrowheads="1"/>
          </p:cNvSpPr>
          <p:nvPr>
            <p:ph type="sldNum" sz="quarter" idx="5"/>
          </p:nvPr>
        </p:nvSpPr>
        <p:spPr>
          <a:ln/>
        </p:spPr>
        <p:txBody>
          <a:bodyPr/>
          <a:lstStyle/>
          <a:p>
            <a:fld id="{072C5013-61A1-4723-95DA-7FA8B81F0459}" type="slidenum">
              <a:rPr lang="en-GB"/>
              <a:pPr/>
              <a:t>23</a:t>
            </a:fld>
            <a:endParaRPr lang="en-GB"/>
          </a:p>
        </p:txBody>
      </p:sp>
      <p:sp>
        <p:nvSpPr>
          <p:cNvPr id="191490" name="Rectangle 2"/>
          <p:cNvSpPr>
            <a:spLocks noGrp="1" noRot="1" noChangeAspect="1" noChangeArrowheads="1" noTextEdit="1"/>
          </p:cNvSpPr>
          <p:nvPr>
            <p:ph type="sldImg"/>
          </p:nvPr>
        </p:nvSpPr>
        <p:spPr>
          <a:xfrm>
            <a:off x="139700" y="766763"/>
            <a:ext cx="6823075" cy="3838575"/>
          </a:xfrm>
          <a:ln/>
        </p:spPr>
      </p:sp>
      <p:sp>
        <p:nvSpPr>
          <p:cNvPr id="1914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8848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GB"/>
              <a:t>CMM510 Data Mining</a:t>
            </a:r>
          </a:p>
        </p:txBody>
      </p:sp>
      <p:sp>
        <p:nvSpPr>
          <p:cNvPr id="5" name="Rectangle 3"/>
          <p:cNvSpPr>
            <a:spLocks noGrp="1" noChangeArrowheads="1"/>
          </p:cNvSpPr>
          <p:nvPr>
            <p:ph type="dt" idx="1"/>
          </p:nvPr>
        </p:nvSpPr>
        <p:spPr>
          <a:ln/>
        </p:spPr>
        <p:txBody>
          <a:bodyPr/>
          <a:lstStyle/>
          <a:p>
            <a:fld id="{4CCFF008-52BB-4705-8818-AD2B491915E4}" type="datetime6">
              <a:rPr lang="en-GB"/>
              <a:pPr/>
              <a:t>November 23</a:t>
            </a:fld>
            <a:endParaRPr lang="en-GB"/>
          </a:p>
        </p:txBody>
      </p:sp>
      <p:sp>
        <p:nvSpPr>
          <p:cNvPr id="6" name="Rectangle 6"/>
          <p:cNvSpPr>
            <a:spLocks noGrp="1" noChangeArrowheads="1"/>
          </p:cNvSpPr>
          <p:nvPr>
            <p:ph type="ftr" sz="quarter" idx="4"/>
          </p:nvPr>
        </p:nvSpPr>
        <p:spPr>
          <a:ln/>
        </p:spPr>
        <p:txBody>
          <a:bodyPr/>
          <a:lstStyle/>
          <a:p>
            <a:r>
              <a:rPr lang="en-GB"/>
              <a:t>© The Robert Gordon University</a:t>
            </a:r>
          </a:p>
        </p:txBody>
      </p:sp>
      <p:sp>
        <p:nvSpPr>
          <p:cNvPr id="7" name="Rectangle 7"/>
          <p:cNvSpPr>
            <a:spLocks noGrp="1" noChangeArrowheads="1"/>
          </p:cNvSpPr>
          <p:nvPr>
            <p:ph type="sldNum" sz="quarter" idx="5"/>
          </p:nvPr>
        </p:nvSpPr>
        <p:spPr>
          <a:ln/>
        </p:spPr>
        <p:txBody>
          <a:bodyPr/>
          <a:lstStyle/>
          <a:p>
            <a:fld id="{800EC1A4-0EBD-4894-9CD2-E64F7E6CED9D}" type="slidenum">
              <a:rPr lang="en-GB"/>
              <a:pPr/>
              <a:t>24</a:t>
            </a:fld>
            <a:endParaRPr lang="en-GB"/>
          </a:p>
        </p:txBody>
      </p:sp>
      <p:sp>
        <p:nvSpPr>
          <p:cNvPr id="193538" name="Rectangle 2"/>
          <p:cNvSpPr>
            <a:spLocks noGrp="1" noRot="1" noChangeAspect="1" noChangeArrowheads="1" noTextEdit="1"/>
          </p:cNvSpPr>
          <p:nvPr>
            <p:ph type="sldImg"/>
          </p:nvPr>
        </p:nvSpPr>
        <p:spPr>
          <a:xfrm>
            <a:off x="139700" y="766763"/>
            <a:ext cx="6823075" cy="3838575"/>
          </a:xfrm>
          <a:ln/>
        </p:spPr>
      </p:sp>
      <p:sp>
        <p:nvSpPr>
          <p:cNvPr id="1935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75950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96895" y="1866495"/>
            <a:ext cx="9144000" cy="1042336"/>
          </a:xfrm>
          <a:prstGeom prst="rect">
            <a:avLst/>
          </a:prstGeom>
        </p:spPr>
        <p:txBody>
          <a:bodyPr anchor="t">
            <a:normAutofit/>
          </a:bodyPr>
          <a:lstStyle>
            <a:lvl1pPr algn="l">
              <a:defRPr sz="5500" b="1">
                <a:solidFill>
                  <a:schemeClr val="accent1"/>
                </a:solidFill>
                <a:latin typeface="+mn-lt"/>
              </a:defRPr>
            </a:lvl1pPr>
          </a:lstStyle>
          <a:p>
            <a:r>
              <a:rPr lang="en-US" dirty="0"/>
              <a:t>Click to edit Master title style</a:t>
            </a:r>
          </a:p>
        </p:txBody>
      </p:sp>
      <p:sp>
        <p:nvSpPr>
          <p:cNvPr id="3" name="Subtitle 2"/>
          <p:cNvSpPr>
            <a:spLocks noGrp="1"/>
          </p:cNvSpPr>
          <p:nvPr>
            <p:ph type="subTitle" idx="1"/>
          </p:nvPr>
        </p:nvSpPr>
        <p:spPr>
          <a:xfrm>
            <a:off x="609595" y="3085042"/>
            <a:ext cx="9144000" cy="1571625"/>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Footer Placeholder 4"/>
          <p:cNvSpPr>
            <a:spLocks noGrp="1"/>
          </p:cNvSpPr>
          <p:nvPr>
            <p:ph type="ftr" sz="quarter" idx="11"/>
          </p:nvPr>
        </p:nvSpPr>
        <p:spPr>
          <a:xfrm>
            <a:off x="1736202" y="6453450"/>
            <a:ext cx="6370899" cy="365125"/>
          </a:xfrm>
          <a:prstGeom prst="rect">
            <a:avLst/>
          </a:prstGeom>
        </p:spPr>
        <p:txBody>
          <a:bodyPr anchor="ctr"/>
          <a:lstStyle>
            <a:lvl1pPr algn="l">
              <a:defRPr sz="1600" b="1">
                <a:solidFill>
                  <a:schemeClr val="bg1"/>
                </a:solidFill>
              </a:defRPr>
            </a:lvl1pPr>
          </a:lstStyle>
          <a:p>
            <a:pPr algn="ctr"/>
            <a:r>
              <a:rPr lang="en-US"/>
              <a:t>School of Computing</a:t>
            </a:r>
            <a:endParaRPr lang="en-US" dirty="0"/>
          </a:p>
        </p:txBody>
      </p:sp>
    </p:spTree>
    <p:extLst>
      <p:ext uri="{BB962C8B-B14F-4D97-AF65-F5344CB8AC3E}">
        <p14:creationId xmlns:p14="http://schemas.microsoft.com/office/powerpoint/2010/main" val="1698685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4891086" y="1096432"/>
            <a:ext cx="6172200" cy="4620683"/>
          </a:xfrm>
          <a:prstGeom prst="rect">
            <a:avLst/>
          </a:prstGeom>
        </p:spPr>
        <p:txBody>
          <a:bodyPr anchor="t">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8" name="Title 1"/>
          <p:cNvSpPr>
            <a:spLocks noGrp="1"/>
          </p:cNvSpPr>
          <p:nvPr>
            <p:ph type="title"/>
          </p:nvPr>
        </p:nvSpPr>
        <p:spPr>
          <a:xfrm>
            <a:off x="546098" y="1096432"/>
            <a:ext cx="3933825" cy="1054100"/>
          </a:xfrm>
          <a:prstGeom prst="rect">
            <a:avLst/>
          </a:prstGeom>
        </p:spPr>
        <p:txBody>
          <a:bodyPr anchor="t"/>
          <a:lstStyle>
            <a:lvl1pPr>
              <a:defRPr sz="3200" b="1">
                <a:solidFill>
                  <a:srgbClr val="69216A"/>
                </a:solidFill>
                <a:latin typeface="+mn-lt"/>
              </a:defRPr>
            </a:lvl1pPr>
          </a:lstStyle>
          <a:p>
            <a:r>
              <a:rPr lang="en-US" dirty="0"/>
              <a:t>Click to edit Master title style</a:t>
            </a:r>
          </a:p>
        </p:txBody>
      </p:sp>
      <p:sp>
        <p:nvSpPr>
          <p:cNvPr id="9" name="Text Placeholder 3"/>
          <p:cNvSpPr>
            <a:spLocks noGrp="1"/>
          </p:cNvSpPr>
          <p:nvPr>
            <p:ph type="body" sz="half" idx="2"/>
          </p:nvPr>
        </p:nvSpPr>
        <p:spPr>
          <a:xfrm>
            <a:off x="547686" y="2167466"/>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56295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584" y="214314"/>
            <a:ext cx="10488083" cy="1462087"/>
          </a:xfrm>
        </p:spPr>
        <p:txBody>
          <a:bodyPr/>
          <a:lstStyle/>
          <a:p>
            <a:r>
              <a:rPr lang="en-US"/>
              <a:t>Click to edit Master title style</a:t>
            </a:r>
            <a:endParaRPr lang="en-GB"/>
          </a:p>
        </p:txBody>
      </p:sp>
      <p:sp>
        <p:nvSpPr>
          <p:cNvPr id="3" name="Text Placeholder 2"/>
          <p:cNvSpPr>
            <a:spLocks noGrp="1"/>
          </p:cNvSpPr>
          <p:nvPr>
            <p:ph type="body" sz="half" idx="1"/>
          </p:nvPr>
        </p:nvSpPr>
        <p:spPr>
          <a:xfrm>
            <a:off x="1007534" y="2017713"/>
            <a:ext cx="5405967"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616701" y="2017713"/>
            <a:ext cx="5405967"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p:cNvSpPr>
            <a:spLocks noGrp="1"/>
          </p:cNvSpPr>
          <p:nvPr>
            <p:ph type="sldNum" sz="quarter" idx="10"/>
          </p:nvPr>
        </p:nvSpPr>
        <p:spPr>
          <a:xfrm>
            <a:off x="9042400" y="6243638"/>
            <a:ext cx="2980267" cy="457200"/>
          </a:xfrm>
        </p:spPr>
        <p:txBody>
          <a:bodyPr/>
          <a:lstStyle>
            <a:lvl1pPr>
              <a:defRPr/>
            </a:lvl1pPr>
          </a:lstStyle>
          <a:p>
            <a:fld id="{9CC0560E-EDFB-4183-9709-D11D853B4B34}" type="slidenum">
              <a:rPr lang="en-GB" smtClean="0"/>
              <a:pPr/>
              <a:t>‹#›</a:t>
            </a:fld>
            <a:endParaRPr lang="en-GB" dirty="0"/>
          </a:p>
          <a:p>
            <a:endParaRPr lang="en-GB" dirty="0"/>
          </a:p>
        </p:txBody>
      </p:sp>
    </p:spTree>
    <p:extLst>
      <p:ext uri="{BB962C8B-B14F-4D97-AF65-F5344CB8AC3E}">
        <p14:creationId xmlns:p14="http://schemas.microsoft.com/office/powerpoint/2010/main" val="3549735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5700" cy="6871786"/>
          </a:xfrm>
          <a:prstGeom prst="rect">
            <a:avLst/>
          </a:prstGeom>
        </p:spPr>
      </p:pic>
      <p:sp>
        <p:nvSpPr>
          <p:cNvPr id="15" name="Rectangle 14"/>
          <p:cNvSpPr/>
          <p:nvPr userDrawn="1"/>
        </p:nvSpPr>
        <p:spPr>
          <a:xfrm rot="10800000">
            <a:off x="1165606" y="-1"/>
            <a:ext cx="11040094" cy="436804"/>
          </a:xfrm>
          <a:prstGeom prst="rect">
            <a:avLst/>
          </a:prstGeom>
          <a:solidFill>
            <a:srgbClr val="8C5D8F">
              <a:alpha val="30000"/>
            </a:srgbClr>
          </a:solidFill>
          <a:ln>
            <a:no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userDrawn="1"/>
        </p:nvSpPr>
        <p:spPr>
          <a:xfrm>
            <a:off x="0" y="-11876"/>
            <a:ext cx="3644900" cy="930189"/>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
        <p:nvSpPr>
          <p:cNvPr id="11" name="Rectangle 10"/>
          <p:cNvSpPr/>
          <p:nvPr userDrawn="1"/>
        </p:nvSpPr>
        <p:spPr>
          <a:xfrm>
            <a:off x="0" y="6409210"/>
            <a:ext cx="9905999" cy="462576"/>
          </a:xfrm>
          <a:prstGeom prst="rect">
            <a:avLst/>
          </a:prstGeom>
          <a:solidFill>
            <a:srgbClr val="7C5A8E">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9361" y="122141"/>
            <a:ext cx="2611940" cy="644040"/>
          </a:xfrm>
          <a:prstGeom prst="rect">
            <a:avLst/>
          </a:prstGeom>
        </p:spPr>
      </p:pic>
      <p:sp>
        <p:nvSpPr>
          <p:cNvPr id="19" name="Freeform 18"/>
          <p:cNvSpPr/>
          <p:nvPr userDrawn="1"/>
        </p:nvSpPr>
        <p:spPr>
          <a:xfrm rot="10800000">
            <a:off x="8559800" y="5954882"/>
            <a:ext cx="3632200" cy="916904"/>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Tree>
    <p:extLst>
      <p:ext uri="{BB962C8B-B14F-4D97-AF65-F5344CB8AC3E}">
        <p14:creationId xmlns:p14="http://schemas.microsoft.com/office/powerpoint/2010/main" val="1233930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9D739E"/>
          </a:solidFill>
          <a:ln>
            <a:noFill/>
          </a:ln>
        </p:spPr>
      </p:pic>
      <p:sp>
        <p:nvSpPr>
          <p:cNvPr id="4" name="Rectangle 3"/>
          <p:cNvSpPr/>
          <p:nvPr userDrawn="1"/>
        </p:nvSpPr>
        <p:spPr>
          <a:xfrm rot="10800000">
            <a:off x="1165606" y="-1"/>
            <a:ext cx="11040094" cy="436804"/>
          </a:xfrm>
          <a:prstGeom prst="rect">
            <a:avLst/>
          </a:prstGeom>
          <a:solidFill>
            <a:srgbClr val="8C5D8F">
              <a:alpha val="30000"/>
            </a:srgbClr>
          </a:solidFill>
          <a:ln>
            <a:no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userDrawn="1"/>
        </p:nvSpPr>
        <p:spPr>
          <a:xfrm>
            <a:off x="0" y="-11876"/>
            <a:ext cx="3644900" cy="930189"/>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
        <p:nvSpPr>
          <p:cNvPr id="6" name="Rectangle 5"/>
          <p:cNvSpPr/>
          <p:nvPr userDrawn="1"/>
        </p:nvSpPr>
        <p:spPr>
          <a:xfrm>
            <a:off x="0" y="6409210"/>
            <a:ext cx="9905999" cy="462576"/>
          </a:xfrm>
          <a:prstGeom prst="rect">
            <a:avLst/>
          </a:prstGeom>
          <a:solidFill>
            <a:srgbClr val="7C5A8E">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9361" y="122141"/>
            <a:ext cx="2611940" cy="644040"/>
          </a:xfrm>
          <a:prstGeom prst="rect">
            <a:avLst/>
          </a:prstGeom>
        </p:spPr>
      </p:pic>
      <p:sp>
        <p:nvSpPr>
          <p:cNvPr id="8" name="Freeform 7"/>
          <p:cNvSpPr/>
          <p:nvPr userDrawn="1"/>
        </p:nvSpPr>
        <p:spPr>
          <a:xfrm rot="10800000">
            <a:off x="8559800" y="5954882"/>
            <a:ext cx="3632200" cy="916904"/>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Tree>
    <p:extLst>
      <p:ext uri="{BB962C8B-B14F-4D97-AF65-F5344CB8AC3E}">
        <p14:creationId xmlns:p14="http://schemas.microsoft.com/office/powerpoint/2010/main" val="1390630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00" y="-17621"/>
            <a:ext cx="12192000" cy="6858000"/>
          </a:xfrm>
          <a:prstGeom prst="rect">
            <a:avLst/>
          </a:prstGeom>
        </p:spPr>
      </p:pic>
      <p:sp>
        <p:nvSpPr>
          <p:cNvPr id="4" name="Rectangle 3"/>
          <p:cNvSpPr/>
          <p:nvPr userDrawn="1"/>
        </p:nvSpPr>
        <p:spPr>
          <a:xfrm rot="10800000">
            <a:off x="1165606" y="-1"/>
            <a:ext cx="11040094" cy="436804"/>
          </a:xfrm>
          <a:prstGeom prst="rect">
            <a:avLst/>
          </a:prstGeom>
          <a:solidFill>
            <a:srgbClr val="8C5D8F">
              <a:alpha val="30000"/>
            </a:srgbClr>
          </a:solidFill>
          <a:ln>
            <a:no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userDrawn="1"/>
        </p:nvSpPr>
        <p:spPr>
          <a:xfrm>
            <a:off x="0" y="-11876"/>
            <a:ext cx="3644900" cy="930189"/>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
        <p:nvSpPr>
          <p:cNvPr id="6" name="Rectangle 5"/>
          <p:cNvSpPr/>
          <p:nvPr userDrawn="1"/>
        </p:nvSpPr>
        <p:spPr>
          <a:xfrm>
            <a:off x="0" y="6409210"/>
            <a:ext cx="9905999" cy="462576"/>
          </a:xfrm>
          <a:prstGeom prst="rect">
            <a:avLst/>
          </a:prstGeom>
          <a:solidFill>
            <a:srgbClr val="7C5A8E">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9361" y="122141"/>
            <a:ext cx="2611940" cy="644040"/>
          </a:xfrm>
          <a:prstGeom prst="rect">
            <a:avLst/>
          </a:prstGeom>
        </p:spPr>
      </p:pic>
      <p:sp>
        <p:nvSpPr>
          <p:cNvPr id="8" name="Freeform 7"/>
          <p:cNvSpPr/>
          <p:nvPr userDrawn="1"/>
        </p:nvSpPr>
        <p:spPr>
          <a:xfrm rot="10800000">
            <a:off x="8559800" y="5954882"/>
            <a:ext cx="3632200" cy="916904"/>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Tree>
    <p:extLst>
      <p:ext uri="{BB962C8B-B14F-4D97-AF65-F5344CB8AC3E}">
        <p14:creationId xmlns:p14="http://schemas.microsoft.com/office/powerpoint/2010/main" val="7625852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79300" cy="6850856"/>
          </a:xfrm>
          <a:prstGeom prst="rect">
            <a:avLst/>
          </a:prstGeom>
        </p:spPr>
      </p:pic>
    </p:spTree>
    <p:extLst>
      <p:ext uri="{BB962C8B-B14F-4D97-AF65-F5344CB8AC3E}">
        <p14:creationId xmlns:p14="http://schemas.microsoft.com/office/powerpoint/2010/main" val="788840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29195" y="390846"/>
            <a:ext cx="1111170" cy="5811838"/>
          </a:xfrm>
          <a:prstGeom prst="rect">
            <a:avLst/>
          </a:prstGeom>
        </p:spPr>
        <p:txBody>
          <a:bodyPr vert="eaVert"/>
          <a:lstStyle>
            <a:lvl1pPr>
              <a:defRPr sz="3400" b="1">
                <a:solidFill>
                  <a:srgbClr val="69216A"/>
                </a:solidFill>
              </a:defRPr>
            </a:lvl1pPr>
          </a:lstStyle>
          <a:p>
            <a:r>
              <a:rPr lang="en-US" dirty="0"/>
              <a:t>Click to edit Master title style</a:t>
            </a:r>
          </a:p>
        </p:txBody>
      </p:sp>
      <p:sp>
        <p:nvSpPr>
          <p:cNvPr id="3" name="Vertical Text Placeholder 2"/>
          <p:cNvSpPr>
            <a:spLocks noGrp="1"/>
          </p:cNvSpPr>
          <p:nvPr>
            <p:ph type="body" orient="vert" idx="1"/>
          </p:nvPr>
        </p:nvSpPr>
        <p:spPr>
          <a:xfrm>
            <a:off x="1053189" y="403546"/>
            <a:ext cx="9324372" cy="5811838"/>
          </a:xfrm>
          <a:prstGeom prst="rect">
            <a:avLst/>
          </a:prstGeom>
        </p:spPr>
        <p:txBody>
          <a:bodyPr vert="eaVert"/>
          <a:lstStyle>
            <a:lvl2pPr>
              <a:defRPr>
                <a:solidFill>
                  <a:srgbClr val="69216A"/>
                </a:solidFill>
              </a:defRPr>
            </a:lvl2pPr>
            <a:lvl4pPr>
              <a:defRPr>
                <a:solidFill>
                  <a:srgbClr val="69216A"/>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rot="5400000">
            <a:off x="8465" y="563036"/>
            <a:ext cx="1253069" cy="347134"/>
          </a:xfrm>
          <a:prstGeom prst="rect">
            <a:avLst/>
          </a:prstGeom>
        </p:spPr>
        <p:txBody>
          <a:bodyPr anchor="ctr"/>
          <a:lstStyle>
            <a:lvl1pPr>
              <a:defRPr sz="1000">
                <a:solidFill>
                  <a:srgbClr val="69216A"/>
                </a:solidFill>
              </a:defRPr>
            </a:lvl1pPr>
          </a:lstStyle>
          <a:p>
            <a:fld id="{7F3777FD-75A6-B146-A4D0-80CAC805A384}" type="datetime4">
              <a:rPr lang="en-GB" smtClean="0"/>
              <a:pPr/>
              <a:t>28 November 2023</a:t>
            </a:fld>
            <a:endParaRPr lang="en-US" dirty="0"/>
          </a:p>
        </p:txBody>
      </p:sp>
      <p:sp>
        <p:nvSpPr>
          <p:cNvPr id="5" name="Footer Placeholder 4"/>
          <p:cNvSpPr>
            <a:spLocks noGrp="1"/>
          </p:cNvSpPr>
          <p:nvPr>
            <p:ph type="ftr" sz="quarter" idx="11"/>
          </p:nvPr>
        </p:nvSpPr>
        <p:spPr>
          <a:xfrm rot="5400000">
            <a:off x="-2475593" y="3053073"/>
            <a:ext cx="5380697" cy="358285"/>
          </a:xfrm>
          <a:prstGeom prst="rect">
            <a:avLst/>
          </a:prstGeom>
        </p:spPr>
        <p:txBody>
          <a:bodyPr anchor="ctr"/>
          <a:lstStyle>
            <a:lvl1pPr algn="l">
              <a:defRPr sz="1000">
                <a:solidFill>
                  <a:schemeClr val="bg1"/>
                </a:solidFill>
              </a:defRPr>
            </a:lvl1pPr>
          </a:lstStyle>
          <a:p>
            <a:endParaRPr lang="en-US" dirty="0"/>
          </a:p>
        </p:txBody>
      </p:sp>
      <p:sp>
        <p:nvSpPr>
          <p:cNvPr id="6" name="Slide Number Placeholder 5"/>
          <p:cNvSpPr>
            <a:spLocks noGrp="1"/>
          </p:cNvSpPr>
          <p:nvPr>
            <p:ph type="sldNum" sz="quarter" idx="12"/>
          </p:nvPr>
        </p:nvSpPr>
        <p:spPr>
          <a:xfrm rot="5400000">
            <a:off x="-1142" y="146825"/>
            <a:ext cx="431799" cy="358286"/>
          </a:xfrm>
          <a:prstGeom prst="rect">
            <a:avLst/>
          </a:prstGeom>
        </p:spPr>
        <p:txBody>
          <a:bodyPr anchor="ctr"/>
          <a:lstStyle>
            <a:lvl1pPr>
              <a:defRPr sz="1200">
                <a:solidFill>
                  <a:schemeClr val="bg1"/>
                </a:solidFill>
              </a:defRPr>
            </a:lvl1pPr>
          </a:lstStyle>
          <a:p>
            <a:fld id="{7ED9267D-069E-5F46-80B9-B3F4B7546357}" type="slidenum">
              <a:rPr lang="en-US" smtClean="0"/>
              <a:pPr/>
              <a:t>‹#›</a:t>
            </a:fld>
            <a:endParaRPr lang="en-US" dirty="0"/>
          </a:p>
        </p:txBody>
      </p:sp>
    </p:spTree>
    <p:extLst>
      <p:ext uri="{BB962C8B-B14F-4D97-AF65-F5344CB8AC3E}">
        <p14:creationId xmlns:p14="http://schemas.microsoft.com/office/powerpoint/2010/main" val="589904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9018" y="1873797"/>
            <a:ext cx="10515600" cy="1307109"/>
          </a:xfrm>
          <a:prstGeom prst="rect">
            <a:avLst/>
          </a:prstGeom>
        </p:spPr>
        <p:txBody>
          <a:bodyPr anchor="t"/>
          <a:lstStyle>
            <a:lvl1pPr>
              <a:defRPr sz="6000" b="1">
                <a:solidFill>
                  <a:srgbClr val="69216A"/>
                </a:solidFill>
                <a:latin typeface="+mn-lt"/>
              </a:defRPr>
            </a:lvl1pPr>
          </a:lstStyle>
          <a:p>
            <a:r>
              <a:rPr lang="en-US" dirty="0"/>
              <a:t>Click to edit Master title style</a:t>
            </a:r>
          </a:p>
        </p:txBody>
      </p:sp>
      <p:sp>
        <p:nvSpPr>
          <p:cNvPr id="3" name="Text Placeholder 2"/>
          <p:cNvSpPr>
            <a:spLocks noGrp="1"/>
          </p:cNvSpPr>
          <p:nvPr>
            <p:ph type="body" idx="1"/>
          </p:nvPr>
        </p:nvSpPr>
        <p:spPr>
          <a:xfrm>
            <a:off x="599018" y="3180907"/>
            <a:ext cx="10528300" cy="667193"/>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flipV="1">
            <a:off x="709017" y="2920050"/>
            <a:ext cx="10494000" cy="1"/>
          </a:xfrm>
          <a:prstGeom prst="line">
            <a:avLst/>
          </a:prstGeom>
          <a:ln w="25400">
            <a:solidFill>
              <a:srgbClr val="69216A"/>
            </a:solidFill>
          </a:ln>
        </p:spPr>
        <p:style>
          <a:lnRef idx="1">
            <a:schemeClr val="accent1"/>
          </a:lnRef>
          <a:fillRef idx="0">
            <a:schemeClr val="accent1"/>
          </a:fillRef>
          <a:effectRef idx="0">
            <a:schemeClr val="accent1"/>
          </a:effectRef>
          <a:fontRef idx="minor">
            <a:schemeClr val="tx1"/>
          </a:fontRef>
        </p:style>
      </p:cxnSp>
      <p:sp>
        <p:nvSpPr>
          <p:cNvPr id="11" name="Footer Placeholder 4">
            <a:extLst>
              <a:ext uri="{FF2B5EF4-FFF2-40B4-BE49-F238E27FC236}">
                <a16:creationId xmlns:a16="http://schemas.microsoft.com/office/drawing/2014/main" id="{4D954BBF-E091-486E-BD77-55225E21236F}"/>
              </a:ext>
            </a:extLst>
          </p:cNvPr>
          <p:cNvSpPr>
            <a:spLocks noGrp="1"/>
          </p:cNvSpPr>
          <p:nvPr>
            <p:ph type="ftr" sz="quarter" idx="11"/>
          </p:nvPr>
        </p:nvSpPr>
        <p:spPr>
          <a:xfrm>
            <a:off x="1736202" y="6453450"/>
            <a:ext cx="6370899" cy="365125"/>
          </a:xfrm>
          <a:prstGeom prst="rect">
            <a:avLst/>
          </a:prstGeom>
        </p:spPr>
        <p:txBody>
          <a:bodyPr anchor="ctr"/>
          <a:lstStyle>
            <a:lvl1pPr algn="l">
              <a:defRPr sz="1600" b="1">
                <a:solidFill>
                  <a:schemeClr val="bg1"/>
                </a:solidFill>
              </a:defRPr>
            </a:lvl1pPr>
          </a:lstStyle>
          <a:p>
            <a:pPr algn="ctr"/>
            <a:r>
              <a:rPr lang="en-US"/>
              <a:t>School of Computing</a:t>
            </a:r>
            <a:endParaRPr lang="en-US" dirty="0"/>
          </a:p>
        </p:txBody>
      </p:sp>
    </p:spTree>
    <p:extLst>
      <p:ext uri="{BB962C8B-B14F-4D97-AF65-F5344CB8AC3E}">
        <p14:creationId xmlns:p14="http://schemas.microsoft.com/office/powerpoint/2010/main" val="573570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5843" y="1026199"/>
            <a:ext cx="10515600" cy="757129"/>
          </a:xfrm>
          <a:prstGeom prst="rect">
            <a:avLst/>
          </a:prstGeom>
        </p:spPr>
        <p:txBody>
          <a:bodyPr anchor="t"/>
          <a:lstStyle>
            <a:lvl1pPr>
              <a:defRPr b="1">
                <a:solidFill>
                  <a:srgbClr val="69216A"/>
                </a:solidFill>
                <a:latin typeface="+mn-lt"/>
              </a:defRPr>
            </a:lvl1pPr>
          </a:lstStyle>
          <a:p>
            <a:r>
              <a:rPr lang="en-US" dirty="0"/>
              <a:t>Click to edit Master title style</a:t>
            </a:r>
          </a:p>
        </p:txBody>
      </p:sp>
      <p:sp>
        <p:nvSpPr>
          <p:cNvPr id="3" name="Content Placeholder 2"/>
          <p:cNvSpPr>
            <a:spLocks noGrp="1"/>
          </p:cNvSpPr>
          <p:nvPr>
            <p:ph idx="1"/>
          </p:nvPr>
        </p:nvSpPr>
        <p:spPr>
          <a:xfrm>
            <a:off x="595843" y="1757928"/>
            <a:ext cx="10515600" cy="4057777"/>
          </a:xfrm>
          <a:prstGeom prst="rect">
            <a:avLst/>
          </a:prstGeom>
        </p:spPr>
        <p:txBody>
          <a:bodyPr/>
          <a:lstStyle>
            <a:lvl2pPr>
              <a:defRPr>
                <a:solidFill>
                  <a:srgbClr val="69216A"/>
                </a:solidFill>
              </a:defRPr>
            </a:lvl2pPr>
            <a:lvl4pPr>
              <a:defRPr>
                <a:solidFill>
                  <a:srgbClr val="69216A"/>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11EDC7F6-4964-4036-82D3-4D2C9F6BB588}"/>
              </a:ext>
            </a:extLst>
          </p:cNvPr>
          <p:cNvSpPr>
            <a:spLocks noGrp="1"/>
          </p:cNvSpPr>
          <p:nvPr>
            <p:ph type="ftr" sz="quarter" idx="11"/>
          </p:nvPr>
        </p:nvSpPr>
        <p:spPr>
          <a:xfrm>
            <a:off x="1736202" y="6453450"/>
            <a:ext cx="6370899" cy="365125"/>
          </a:xfrm>
          <a:prstGeom prst="rect">
            <a:avLst/>
          </a:prstGeom>
        </p:spPr>
        <p:txBody>
          <a:bodyPr anchor="ctr"/>
          <a:lstStyle>
            <a:lvl1pPr algn="l">
              <a:defRPr sz="1600" b="1">
                <a:solidFill>
                  <a:schemeClr val="bg1"/>
                </a:solidFill>
              </a:defRPr>
            </a:lvl1pPr>
          </a:lstStyle>
          <a:p>
            <a:pPr algn="ctr"/>
            <a:r>
              <a:rPr lang="en-US"/>
              <a:t>School of Computing</a:t>
            </a:r>
            <a:endParaRPr lang="en-US" dirty="0"/>
          </a:p>
        </p:txBody>
      </p:sp>
    </p:spTree>
    <p:extLst>
      <p:ext uri="{BB962C8B-B14F-4D97-AF65-F5344CB8AC3E}">
        <p14:creationId xmlns:p14="http://schemas.microsoft.com/office/powerpoint/2010/main" val="1157914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93364" y="1027646"/>
            <a:ext cx="10515600" cy="939125"/>
          </a:xfrm>
          <a:prstGeom prst="rect">
            <a:avLst/>
          </a:prstGeom>
        </p:spPr>
        <p:txBody>
          <a:bodyPr anchor="t"/>
          <a:lstStyle>
            <a:lvl1pPr>
              <a:defRPr b="1">
                <a:solidFill>
                  <a:srgbClr val="69216A"/>
                </a:solidFill>
                <a:latin typeface="+mn-lt"/>
              </a:defRPr>
            </a:lvl1pPr>
          </a:lstStyle>
          <a:p>
            <a:r>
              <a:rPr lang="en-US" dirty="0"/>
              <a:t>Click to edit Master title style</a:t>
            </a:r>
          </a:p>
        </p:txBody>
      </p:sp>
      <p:sp>
        <p:nvSpPr>
          <p:cNvPr id="3" name="Content Placeholder 2"/>
          <p:cNvSpPr>
            <a:spLocks noGrp="1"/>
          </p:cNvSpPr>
          <p:nvPr>
            <p:ph sz="half" idx="1"/>
          </p:nvPr>
        </p:nvSpPr>
        <p:spPr>
          <a:xfrm>
            <a:off x="593364" y="1774879"/>
            <a:ext cx="5181600" cy="4351338"/>
          </a:xfrm>
          <a:prstGeom prst="rect">
            <a:avLst/>
          </a:prstGeom>
        </p:spPr>
        <p:txBody>
          <a:bodyPr/>
          <a:lstStyle>
            <a:lvl2pPr>
              <a:defRPr>
                <a:solidFill>
                  <a:srgbClr val="69216A"/>
                </a:solidFill>
              </a:defRPr>
            </a:lvl2pPr>
            <a:lvl4pPr>
              <a:defRPr>
                <a:solidFill>
                  <a:srgbClr val="69216A"/>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27364" y="1774879"/>
            <a:ext cx="5181600" cy="4351338"/>
          </a:xfrm>
          <a:prstGeom prst="rect">
            <a:avLst/>
          </a:prstGeom>
        </p:spPr>
        <p:txBody>
          <a:bodyPr/>
          <a:lstStyle>
            <a:lvl2pPr>
              <a:defRPr>
                <a:solidFill>
                  <a:srgbClr val="69216A"/>
                </a:solidFill>
              </a:defRPr>
            </a:lvl2pPr>
            <a:lvl4pPr>
              <a:defRPr>
                <a:solidFill>
                  <a:srgbClr val="69216A"/>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6F19CADB-F2A8-4FF4-8926-E7BAF006E521}"/>
              </a:ext>
            </a:extLst>
          </p:cNvPr>
          <p:cNvSpPr>
            <a:spLocks noGrp="1"/>
          </p:cNvSpPr>
          <p:nvPr>
            <p:ph type="ftr" sz="quarter" idx="11"/>
          </p:nvPr>
        </p:nvSpPr>
        <p:spPr>
          <a:xfrm>
            <a:off x="1736202" y="6453450"/>
            <a:ext cx="6370899" cy="365125"/>
          </a:xfrm>
          <a:prstGeom prst="rect">
            <a:avLst/>
          </a:prstGeom>
        </p:spPr>
        <p:txBody>
          <a:bodyPr anchor="ctr"/>
          <a:lstStyle>
            <a:lvl1pPr algn="l">
              <a:defRPr sz="1600" b="1">
                <a:solidFill>
                  <a:schemeClr val="bg1"/>
                </a:solidFill>
              </a:defRPr>
            </a:lvl1pPr>
          </a:lstStyle>
          <a:p>
            <a:pPr algn="ctr"/>
            <a:r>
              <a:rPr lang="en-US"/>
              <a:t>School of Computing</a:t>
            </a:r>
            <a:endParaRPr lang="en-US" dirty="0"/>
          </a:p>
        </p:txBody>
      </p:sp>
    </p:spTree>
    <p:extLst>
      <p:ext uri="{BB962C8B-B14F-4D97-AF65-F5344CB8AC3E}">
        <p14:creationId xmlns:p14="http://schemas.microsoft.com/office/powerpoint/2010/main" val="2093794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91324" y="1870148"/>
            <a:ext cx="5157787" cy="823912"/>
          </a:xfrm>
          <a:prstGeom prst="rect">
            <a:avLst/>
          </a:prstGeom>
        </p:spPr>
        <p:txBody>
          <a:bodyPr anchor="t">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91324" y="2468592"/>
            <a:ext cx="5157787" cy="3684588"/>
          </a:xfrm>
          <a:prstGeom prst="rect">
            <a:avLst/>
          </a:prstGeom>
        </p:spPr>
        <p:txBody>
          <a:bodyPr/>
          <a:lstStyle>
            <a:lvl1pPr>
              <a:defRPr>
                <a:solidFill>
                  <a:srgbClr val="69216A"/>
                </a:solidFill>
              </a:defRPr>
            </a:lvl1pPr>
            <a:lvl3pPr>
              <a:defRPr>
                <a:solidFill>
                  <a:srgbClr val="69216A"/>
                </a:solidFill>
              </a:defRPr>
            </a:lvl3pPr>
            <a:lvl5pPr>
              <a:defRPr>
                <a:solidFill>
                  <a:srgbClr val="69216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69001" y="1870148"/>
            <a:ext cx="5183188" cy="823912"/>
          </a:xfrm>
          <a:prstGeom prst="rect">
            <a:avLst/>
          </a:prstGeom>
        </p:spPr>
        <p:txBody>
          <a:bodyPr anchor="t">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960534" y="2477059"/>
            <a:ext cx="5183188" cy="3684588"/>
          </a:xfrm>
          <a:prstGeom prst="rect">
            <a:avLst/>
          </a:prstGeom>
        </p:spPr>
        <p:txBody>
          <a:bodyPr/>
          <a:lstStyle>
            <a:lvl1pPr>
              <a:defRPr>
                <a:solidFill>
                  <a:srgbClr val="69216A"/>
                </a:solidFill>
              </a:defRPr>
            </a:lvl1pPr>
            <a:lvl3pPr>
              <a:defRPr>
                <a:solidFill>
                  <a:srgbClr val="69216A"/>
                </a:solidFill>
              </a:defRPr>
            </a:lvl3pPr>
            <a:lvl5pPr>
              <a:defRPr>
                <a:solidFill>
                  <a:srgbClr val="69216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591323" y="1028230"/>
            <a:ext cx="10509173" cy="939125"/>
          </a:xfrm>
          <a:prstGeom prst="rect">
            <a:avLst/>
          </a:prstGeom>
        </p:spPr>
        <p:txBody>
          <a:bodyPr anchor="t"/>
          <a:lstStyle>
            <a:lvl1pPr>
              <a:defRPr b="1">
                <a:solidFill>
                  <a:srgbClr val="69216A"/>
                </a:solidFill>
                <a:latin typeface="+mn-lt"/>
              </a:defRPr>
            </a:lvl1pPr>
          </a:lstStyle>
          <a:p>
            <a:r>
              <a:rPr lang="en-US" dirty="0"/>
              <a:t>Click to edit Master title style</a:t>
            </a:r>
          </a:p>
        </p:txBody>
      </p:sp>
      <p:sp>
        <p:nvSpPr>
          <p:cNvPr id="11" name="Footer Placeholder 4">
            <a:extLst>
              <a:ext uri="{FF2B5EF4-FFF2-40B4-BE49-F238E27FC236}">
                <a16:creationId xmlns:a16="http://schemas.microsoft.com/office/drawing/2014/main" id="{F4ABFF73-D6AA-4DA4-9FC2-3AD5636590A6}"/>
              </a:ext>
            </a:extLst>
          </p:cNvPr>
          <p:cNvSpPr>
            <a:spLocks noGrp="1"/>
          </p:cNvSpPr>
          <p:nvPr>
            <p:ph type="ftr" sz="quarter" idx="11"/>
          </p:nvPr>
        </p:nvSpPr>
        <p:spPr>
          <a:xfrm>
            <a:off x="1736202" y="6453450"/>
            <a:ext cx="6370899" cy="365125"/>
          </a:xfrm>
          <a:prstGeom prst="rect">
            <a:avLst/>
          </a:prstGeom>
        </p:spPr>
        <p:txBody>
          <a:bodyPr anchor="ctr"/>
          <a:lstStyle>
            <a:lvl1pPr algn="l">
              <a:defRPr sz="1600" b="1">
                <a:solidFill>
                  <a:schemeClr val="bg1"/>
                </a:solidFill>
              </a:defRPr>
            </a:lvl1pPr>
          </a:lstStyle>
          <a:p>
            <a:pPr algn="ctr"/>
            <a:r>
              <a:rPr lang="en-US"/>
              <a:t>School of Computing</a:t>
            </a:r>
            <a:endParaRPr lang="en-US" dirty="0"/>
          </a:p>
        </p:txBody>
      </p:sp>
    </p:spTree>
    <p:extLst>
      <p:ext uri="{BB962C8B-B14F-4D97-AF65-F5344CB8AC3E}">
        <p14:creationId xmlns:p14="http://schemas.microsoft.com/office/powerpoint/2010/main" val="1731810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593363" y="1028700"/>
            <a:ext cx="10515600" cy="1257300"/>
          </a:xfrm>
          <a:prstGeom prst="rect">
            <a:avLst/>
          </a:prstGeom>
        </p:spPr>
        <p:txBody>
          <a:bodyPr anchor="t"/>
          <a:lstStyle>
            <a:lvl1pPr>
              <a:defRPr b="1">
                <a:solidFill>
                  <a:srgbClr val="69216A"/>
                </a:solidFill>
                <a:latin typeface="+mn-lt"/>
              </a:defRPr>
            </a:lvl1pPr>
          </a:lstStyle>
          <a:p>
            <a:r>
              <a:rPr lang="en-US" dirty="0"/>
              <a:t>Click to edit Master title style</a:t>
            </a:r>
          </a:p>
        </p:txBody>
      </p:sp>
      <p:sp>
        <p:nvSpPr>
          <p:cNvPr id="7" name="Footer Placeholder 4">
            <a:extLst>
              <a:ext uri="{FF2B5EF4-FFF2-40B4-BE49-F238E27FC236}">
                <a16:creationId xmlns:a16="http://schemas.microsoft.com/office/drawing/2014/main" id="{4DC56CCF-79AF-47C4-9BBA-AF119FE9E102}"/>
              </a:ext>
            </a:extLst>
          </p:cNvPr>
          <p:cNvSpPr>
            <a:spLocks noGrp="1"/>
          </p:cNvSpPr>
          <p:nvPr>
            <p:ph type="ftr" sz="quarter" idx="11"/>
          </p:nvPr>
        </p:nvSpPr>
        <p:spPr>
          <a:xfrm>
            <a:off x="1736202" y="6453450"/>
            <a:ext cx="6370899" cy="365125"/>
          </a:xfrm>
          <a:prstGeom prst="rect">
            <a:avLst/>
          </a:prstGeom>
        </p:spPr>
        <p:txBody>
          <a:bodyPr anchor="ctr"/>
          <a:lstStyle>
            <a:lvl1pPr algn="l">
              <a:defRPr sz="1600" b="1">
                <a:solidFill>
                  <a:schemeClr val="bg1"/>
                </a:solidFill>
              </a:defRPr>
            </a:lvl1pPr>
          </a:lstStyle>
          <a:p>
            <a:pPr algn="ctr"/>
            <a:r>
              <a:rPr lang="en-US"/>
              <a:t>School of Computing</a:t>
            </a:r>
            <a:endParaRPr lang="en-US" dirty="0"/>
          </a:p>
        </p:txBody>
      </p:sp>
    </p:spTree>
    <p:extLst>
      <p:ext uri="{BB962C8B-B14F-4D97-AF65-F5344CB8AC3E}">
        <p14:creationId xmlns:p14="http://schemas.microsoft.com/office/powerpoint/2010/main" val="1697340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5" name="Chart 4"/>
          <p:cNvGraphicFramePr/>
          <p:nvPr userDrawn="1">
            <p:extLst>
              <p:ext uri="{D42A27DB-BD31-4B8C-83A1-F6EECF244321}">
                <p14:modId xmlns:p14="http://schemas.microsoft.com/office/powerpoint/2010/main" val="2047482558"/>
              </p:ext>
            </p:extLst>
          </p:nvPr>
        </p:nvGraphicFramePr>
        <p:xfrm>
          <a:off x="656863" y="901699"/>
          <a:ext cx="10515600" cy="502920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495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84200" y="1028700"/>
            <a:ext cx="10871200" cy="706470"/>
          </a:xfrm>
          <a:prstGeom prst="rect">
            <a:avLst/>
          </a:prstGeom>
        </p:spPr>
        <p:txBody>
          <a:bodyPr/>
          <a:lstStyle>
            <a:lvl1pPr>
              <a:defRPr b="0">
                <a:solidFill>
                  <a:srgbClr val="69216A"/>
                </a:solidFill>
                <a:latin typeface="+mn-lt"/>
              </a:defRPr>
            </a:lvl1pPr>
          </a:lstStyle>
          <a:p>
            <a:r>
              <a:rPr lang="en-US" dirty="0"/>
              <a:t>Click to edit Master title style</a:t>
            </a:r>
          </a:p>
        </p:txBody>
      </p:sp>
      <p:graphicFrame>
        <p:nvGraphicFramePr>
          <p:cNvPr id="3" name="Table 2"/>
          <p:cNvGraphicFramePr>
            <a:graphicFrameLocks noGrp="1"/>
          </p:cNvGraphicFramePr>
          <p:nvPr userDrawn="1">
            <p:extLst>
              <p:ext uri="{D42A27DB-BD31-4B8C-83A1-F6EECF244321}">
                <p14:modId xmlns:p14="http://schemas.microsoft.com/office/powerpoint/2010/main" val="1951304287"/>
              </p:ext>
            </p:extLst>
          </p:nvPr>
        </p:nvGraphicFramePr>
        <p:xfrm>
          <a:off x="584200" y="1755840"/>
          <a:ext cx="10871200" cy="3971864"/>
        </p:xfrm>
        <a:graphic>
          <a:graphicData uri="http://schemas.openxmlformats.org/drawingml/2006/table">
            <a:tbl>
              <a:tblPr firstRow="1" bandRow="1">
                <a:tableStyleId>{5C22544A-7EE6-4342-B048-85BDC9FD1C3A}</a:tableStyleId>
              </a:tblPr>
              <a:tblGrid>
                <a:gridCol w="1358900">
                  <a:extLst>
                    <a:ext uri="{9D8B030D-6E8A-4147-A177-3AD203B41FA5}">
                      <a16:colId xmlns:a16="http://schemas.microsoft.com/office/drawing/2014/main" val="20000"/>
                    </a:ext>
                  </a:extLst>
                </a:gridCol>
                <a:gridCol w="1358900">
                  <a:extLst>
                    <a:ext uri="{9D8B030D-6E8A-4147-A177-3AD203B41FA5}">
                      <a16:colId xmlns:a16="http://schemas.microsoft.com/office/drawing/2014/main" val="20001"/>
                    </a:ext>
                  </a:extLst>
                </a:gridCol>
                <a:gridCol w="1358900">
                  <a:extLst>
                    <a:ext uri="{9D8B030D-6E8A-4147-A177-3AD203B41FA5}">
                      <a16:colId xmlns:a16="http://schemas.microsoft.com/office/drawing/2014/main" val="20002"/>
                    </a:ext>
                  </a:extLst>
                </a:gridCol>
                <a:gridCol w="1358900">
                  <a:extLst>
                    <a:ext uri="{9D8B030D-6E8A-4147-A177-3AD203B41FA5}">
                      <a16:colId xmlns:a16="http://schemas.microsoft.com/office/drawing/2014/main" val="20003"/>
                    </a:ext>
                  </a:extLst>
                </a:gridCol>
                <a:gridCol w="1358900">
                  <a:extLst>
                    <a:ext uri="{9D8B030D-6E8A-4147-A177-3AD203B41FA5}">
                      <a16:colId xmlns:a16="http://schemas.microsoft.com/office/drawing/2014/main" val="20004"/>
                    </a:ext>
                  </a:extLst>
                </a:gridCol>
                <a:gridCol w="1358900">
                  <a:extLst>
                    <a:ext uri="{9D8B030D-6E8A-4147-A177-3AD203B41FA5}">
                      <a16:colId xmlns:a16="http://schemas.microsoft.com/office/drawing/2014/main" val="20005"/>
                    </a:ext>
                  </a:extLst>
                </a:gridCol>
                <a:gridCol w="1358900">
                  <a:extLst>
                    <a:ext uri="{9D8B030D-6E8A-4147-A177-3AD203B41FA5}">
                      <a16:colId xmlns:a16="http://schemas.microsoft.com/office/drawing/2014/main" val="20006"/>
                    </a:ext>
                  </a:extLst>
                </a:gridCol>
                <a:gridCol w="1358900">
                  <a:extLst>
                    <a:ext uri="{9D8B030D-6E8A-4147-A177-3AD203B41FA5}">
                      <a16:colId xmlns:a16="http://schemas.microsoft.com/office/drawing/2014/main" val="20007"/>
                    </a:ext>
                  </a:extLst>
                </a:gridCol>
              </a:tblGrid>
              <a:tr h="450128">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extLst>
                  <a:ext uri="{0D108BD9-81ED-4DB2-BD59-A6C34878D82A}">
                    <a16:rowId xmlns:a16="http://schemas.microsoft.com/office/drawing/2014/main" val="10000"/>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1"/>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2"/>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3"/>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4"/>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5"/>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6"/>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7"/>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8"/>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847647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00" y="1096431"/>
            <a:ext cx="4051300" cy="1054100"/>
          </a:xfrm>
          <a:prstGeom prst="rect">
            <a:avLst/>
          </a:prstGeom>
        </p:spPr>
        <p:txBody>
          <a:bodyPr anchor="t"/>
          <a:lstStyle>
            <a:lvl1pPr>
              <a:defRPr sz="3200" b="1">
                <a:solidFill>
                  <a:srgbClr val="69216A"/>
                </a:solidFill>
                <a:latin typeface="+mn-lt"/>
              </a:defRPr>
            </a:lvl1pPr>
          </a:lstStyle>
          <a:p>
            <a:r>
              <a:rPr lang="en-US" dirty="0"/>
              <a:t>Click to edit Master title style</a:t>
            </a:r>
          </a:p>
        </p:txBody>
      </p:sp>
      <p:sp>
        <p:nvSpPr>
          <p:cNvPr id="3" name="Content Placeholder 2"/>
          <p:cNvSpPr>
            <a:spLocks noGrp="1"/>
          </p:cNvSpPr>
          <p:nvPr>
            <p:ph idx="1"/>
          </p:nvPr>
        </p:nvSpPr>
        <p:spPr>
          <a:xfrm>
            <a:off x="4891087" y="1096431"/>
            <a:ext cx="6356519" cy="4629150"/>
          </a:xfrm>
          <a:prstGeom prst="rect">
            <a:avLst/>
          </a:prstGeom>
        </p:spPr>
        <p:txBody>
          <a:bodyPr/>
          <a:lstStyle>
            <a:lvl1pPr>
              <a:defRPr sz="3200">
                <a:solidFill>
                  <a:srgbClr val="69216A"/>
                </a:solidFill>
              </a:defRPr>
            </a:lvl1pPr>
            <a:lvl2pPr>
              <a:defRPr sz="2800"/>
            </a:lvl2pPr>
            <a:lvl3pPr>
              <a:defRPr sz="2400">
                <a:solidFill>
                  <a:srgbClr val="69216A"/>
                </a:solidFill>
              </a:defRPr>
            </a:lvl3pPr>
            <a:lvl4pPr>
              <a:defRPr sz="2000"/>
            </a:lvl4pPr>
            <a:lvl5pPr>
              <a:defRPr sz="2000">
                <a:solidFill>
                  <a:srgbClr val="69216A"/>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47688" y="2167465"/>
            <a:ext cx="404966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52933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ustDataLst>
      <p:tags r:id="rId13"/>
    </p:custDataLst>
    <p:extLst>
      <p:ext uri="{BB962C8B-B14F-4D97-AF65-F5344CB8AC3E}">
        <p14:creationId xmlns:p14="http://schemas.microsoft.com/office/powerpoint/2010/main" val="13645026"/>
      </p:ext>
    </p:extLst>
  </p:cSld>
  <p:clrMap bg1="lt1" tx1="dk1" bg2="lt2" tx2="dk2" accent1="accent1" accent2="accent2" accent3="accent3" accent4="accent4" accent5="accent5" accent6="accent6" hlink="hlink" folHlink="folHlink"/>
  <p:sldLayoutIdLst>
    <p:sldLayoutId id="2147484081" r:id="rId1"/>
    <p:sldLayoutId id="2147484083" r:id="rId2"/>
    <p:sldLayoutId id="2147484082" r:id="rId3"/>
    <p:sldLayoutId id="2147484084" r:id="rId4"/>
    <p:sldLayoutId id="2147484085" r:id="rId5"/>
    <p:sldLayoutId id="2147484086" r:id="rId6"/>
    <p:sldLayoutId id="2147484087" r:id="rId7"/>
    <p:sldLayoutId id="2147484108" r:id="rId8"/>
    <p:sldLayoutId id="2147484088" r:id="rId9"/>
    <p:sldLayoutId id="2147484089" r:id="rId10"/>
    <p:sldLayoutId id="2147484114"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827505"/>
      </p:ext>
    </p:extLst>
  </p:cSld>
  <p:clrMap bg1="lt1" tx1="dk1" bg2="lt2" tx2="dk2" accent1="accent1" accent2="accent2" accent3="accent3" accent4="accent4" accent5="accent5" accent6="accent6" hlink="hlink" folHlink="folHlink"/>
  <p:sldLayoutIdLst>
    <p:sldLayoutId id="2147484110" r:id="rId1"/>
    <p:sldLayoutId id="2147484112" r:id="rId2"/>
    <p:sldLayoutId id="2147484113" r:id="rId3"/>
    <p:sldLayoutId id="214748411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217400" cy="6872287"/>
          </a:xfrm>
          <a:prstGeom prst="rect">
            <a:avLst/>
          </a:prstGeom>
        </p:spPr>
      </p:pic>
    </p:spTree>
    <p:extLst>
      <p:ext uri="{BB962C8B-B14F-4D97-AF65-F5344CB8AC3E}">
        <p14:creationId xmlns:p14="http://schemas.microsoft.com/office/powerpoint/2010/main" val="584570216"/>
      </p:ext>
    </p:extLst>
  </p:cSld>
  <p:clrMap bg1="lt1" tx1="dk1" bg2="lt2" tx2="dk2" accent1="accent1" accent2="accent2" accent3="accent3" accent4="accent4" accent5="accent5" accent6="accent6" hlink="hlink" folHlink="folHlink"/>
  <p:sldLayoutIdLst>
    <p:sldLayoutId id="2147484103"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609595" y="1336893"/>
            <a:ext cx="7772400" cy="1462088"/>
          </a:xfrm>
        </p:spPr>
        <p:txBody>
          <a:bodyPr>
            <a:normAutofit/>
          </a:bodyPr>
          <a:lstStyle/>
          <a:p>
            <a:r>
              <a:rPr lang="en-GB" altLang="en-US" dirty="0"/>
              <a:t>Revision: Evaluation</a:t>
            </a:r>
          </a:p>
        </p:txBody>
      </p:sp>
      <p:sp>
        <p:nvSpPr>
          <p:cNvPr id="6147" name="Rectangle 3"/>
          <p:cNvSpPr>
            <a:spLocks noGrp="1" noChangeArrowheads="1"/>
          </p:cNvSpPr>
          <p:nvPr>
            <p:ph type="subTitle" idx="1"/>
          </p:nvPr>
        </p:nvSpPr>
        <p:spPr>
          <a:xfrm>
            <a:off x="609595" y="3086642"/>
            <a:ext cx="10894833" cy="1571625"/>
          </a:xfrm>
        </p:spPr>
        <p:txBody>
          <a:bodyPr/>
          <a:lstStyle/>
          <a:p>
            <a:r>
              <a:rPr lang="en-GB" sz="2000" b="1" dirty="0"/>
              <a:t>Statement for Audio and Video Learning Resources</a:t>
            </a:r>
          </a:p>
          <a:p>
            <a:r>
              <a:rPr lang="en-GB" sz="2000" b="1" i="1" dirty="0"/>
              <a:t>Video and audio content at the University uses closed captions generated by automatic speech recognition (ASR). The ASR process is based on machine learning algorithms which automatically transcribe voice to text. According to our technology providers, this process is approximately 70-90% accurate depending on the quality of the audio, and consequently video and audio closed captions may include some transcription errors. It is therefore important to recognise that the original recording is the most accurate reflection of the content, and not the captions.</a:t>
            </a:r>
            <a:endParaRPr lang="en-GB" sz="2000" b="1" dirty="0"/>
          </a:p>
          <a:p>
            <a:r>
              <a:rPr lang="en-GB" sz="2000" b="1" i="1" dirty="0"/>
              <a:t>If you require accurate captions as part of your reasonable adjustments, please contact the Inclusion Centre to discuss your requirements. </a:t>
            </a:r>
            <a:endParaRPr lang="en-GB" sz="2000" b="1" dirty="0"/>
          </a:p>
          <a:p>
            <a:endParaRPr lang="en-GB" alt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0644A3-BD1A-42EA-A203-E509870F9376}"/>
              </a:ext>
            </a:extLst>
          </p:cNvPr>
          <p:cNvSpPr txBox="1"/>
          <p:nvPr/>
        </p:nvSpPr>
        <p:spPr>
          <a:xfrm>
            <a:off x="7656309" y="4537628"/>
            <a:ext cx="1379095" cy="707886"/>
          </a:xfrm>
          <a:prstGeom prst="rect">
            <a:avLst/>
          </a:prstGeom>
          <a:solidFill>
            <a:srgbClr val="FFFFCC"/>
          </a:solidFill>
        </p:spPr>
        <p:txBody>
          <a:bodyPr wrap="square" rtlCol="0">
            <a:spAutoFit/>
          </a:bodyPr>
          <a:lstStyle/>
          <a:p>
            <a:r>
              <a:rPr lang="el-GR" sz="2000" dirty="0">
                <a:cs typeface="Arial" pitchFamily="34" charset="0"/>
              </a:rPr>
              <a:t>Σ</a:t>
            </a:r>
            <a:r>
              <a:rPr lang="en-GB" sz="2000" dirty="0">
                <a:cs typeface="Arial" pitchFamily="34" charset="0"/>
              </a:rPr>
              <a:t> means “sum”</a:t>
            </a:r>
            <a:endParaRPr lang="en-GB" sz="2000" dirty="0"/>
          </a:p>
        </p:txBody>
      </p:sp>
      <p:graphicFrame>
        <p:nvGraphicFramePr>
          <p:cNvPr id="225460" name="Group 180" descr="Non-binary confusion matrix"/>
          <p:cNvGraphicFramePr>
            <a:graphicFrameLocks noGrp="1"/>
          </p:cNvGraphicFramePr>
          <p:nvPr>
            <p:ph sz="half" idx="2"/>
            <p:extLst>
              <p:ext uri="{D42A27DB-BD31-4B8C-83A1-F6EECF244321}">
                <p14:modId xmlns:p14="http://schemas.microsoft.com/office/powerpoint/2010/main" val="1054911614"/>
              </p:ext>
            </p:extLst>
          </p:nvPr>
        </p:nvGraphicFramePr>
        <p:xfrm>
          <a:off x="5238772" y="966092"/>
          <a:ext cx="7069138" cy="3178084"/>
        </p:xfrm>
        <a:graphic>
          <a:graphicData uri="http://schemas.openxmlformats.org/drawingml/2006/table">
            <a:tbl>
              <a:tblPr firstRow="1"/>
              <a:tblGrid>
                <a:gridCol w="868363">
                  <a:extLst>
                    <a:ext uri="{9D8B030D-6E8A-4147-A177-3AD203B41FA5}">
                      <a16:colId xmlns:a16="http://schemas.microsoft.com/office/drawing/2014/main" val="20000"/>
                    </a:ext>
                  </a:extLst>
                </a:gridCol>
                <a:gridCol w="985837">
                  <a:extLst>
                    <a:ext uri="{9D8B030D-6E8A-4147-A177-3AD203B41FA5}">
                      <a16:colId xmlns:a16="http://schemas.microsoft.com/office/drawing/2014/main" val="20001"/>
                    </a:ext>
                  </a:extLst>
                </a:gridCol>
                <a:gridCol w="1042988">
                  <a:extLst>
                    <a:ext uri="{9D8B030D-6E8A-4147-A177-3AD203B41FA5}">
                      <a16:colId xmlns:a16="http://schemas.microsoft.com/office/drawing/2014/main" val="20002"/>
                    </a:ext>
                  </a:extLst>
                </a:gridCol>
                <a:gridCol w="1042987">
                  <a:extLst>
                    <a:ext uri="{9D8B030D-6E8A-4147-A177-3AD203B41FA5}">
                      <a16:colId xmlns:a16="http://schemas.microsoft.com/office/drawing/2014/main" val="20003"/>
                    </a:ext>
                  </a:extLst>
                </a:gridCol>
                <a:gridCol w="1042988">
                  <a:extLst>
                    <a:ext uri="{9D8B030D-6E8A-4147-A177-3AD203B41FA5}">
                      <a16:colId xmlns:a16="http://schemas.microsoft.com/office/drawing/2014/main" val="20004"/>
                    </a:ext>
                  </a:extLst>
                </a:gridCol>
                <a:gridCol w="1042987">
                  <a:extLst>
                    <a:ext uri="{9D8B030D-6E8A-4147-A177-3AD203B41FA5}">
                      <a16:colId xmlns:a16="http://schemas.microsoft.com/office/drawing/2014/main" val="20005"/>
                    </a:ext>
                  </a:extLst>
                </a:gridCol>
                <a:gridCol w="1042988">
                  <a:extLst>
                    <a:ext uri="{9D8B030D-6E8A-4147-A177-3AD203B41FA5}">
                      <a16:colId xmlns:a16="http://schemas.microsoft.com/office/drawing/2014/main" val="20006"/>
                    </a:ext>
                  </a:extLst>
                </a:gridCol>
              </a:tblGrid>
              <a:tr h="719133">
                <a:tc gridSpan="5">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GB" sz="2000" b="0" i="0" u="none" strike="noStrike" cap="none" normalizeH="0" baseline="0">
                        <a:ln>
                          <a:noFill/>
                        </a:ln>
                        <a:solidFill>
                          <a:schemeClr val="tx1"/>
                        </a:solidFill>
                        <a:effectLst/>
                        <a:latin typeface="Arial" pitchFamily="34" charset="0"/>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a:ln>
                            <a:noFill/>
                          </a:ln>
                          <a:solidFill>
                            <a:schemeClr val="tx1"/>
                          </a:solidFill>
                          <a:effectLst/>
                          <a:latin typeface="Arial" pitchFamily="34" charset="0"/>
                        </a:rPr>
                        <a:t>Predicted</a:t>
                      </a:r>
                    </a:p>
                  </a:txBody>
                  <a:tcP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0076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1" i="0" u="none" strike="noStrike" cap="none" normalizeH="0" baseline="0" dirty="0">
                          <a:ln>
                            <a:noFill/>
                          </a:ln>
                          <a:solidFill>
                            <a:schemeClr val="bg1"/>
                          </a:solidFill>
                          <a:effectLst/>
                          <a:latin typeface="Arial"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1" i="0" u="none" strike="noStrike" cap="none" normalizeH="0" baseline="0" dirty="0">
                          <a:ln>
                            <a:noFill/>
                          </a:ln>
                          <a:solidFill>
                            <a:schemeClr val="bg1"/>
                          </a:solidFill>
                          <a:effectLst/>
                          <a:latin typeface="Arial"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1" i="0" u="none" strike="noStrike" cap="none" normalizeH="0" baseline="0" dirty="0">
                          <a:ln>
                            <a:noFill/>
                          </a:ln>
                          <a:solidFill>
                            <a:schemeClr val="bg1"/>
                          </a:solidFill>
                          <a:effectLst/>
                          <a:latin typeface="Arial" pitchFamily="34"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1" i="0" u="none" strike="noStrike" cap="none" normalizeH="0" baseline="0" dirty="0">
                          <a:ln>
                            <a:noFill/>
                          </a:ln>
                          <a:solidFill>
                            <a:schemeClr val="bg1"/>
                          </a:solidFill>
                          <a:effectLst/>
                          <a:latin typeface="Arial" pitchFamily="34"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1" i="0" u="none" strike="noStrike" cap="none" normalizeH="0" baseline="0" dirty="0">
                          <a:ln>
                            <a:noFill/>
                          </a:ln>
                          <a:solidFill>
                            <a:schemeClr val="bg1"/>
                          </a:solidFill>
                          <a:effectLst/>
                          <a:latin typeface="Arial" pitchFamily="34" charset="0"/>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036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dirty="0">
                          <a:ln>
                            <a:noFill/>
                          </a:ln>
                          <a:solidFill>
                            <a:schemeClr val="tx1"/>
                          </a:solidFill>
                          <a:effectLst/>
                          <a:latin typeface="Arial" pitchFamily="34" charset="0"/>
                        </a:rPr>
                        <a:t>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7FFEC"/>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a:ln>
                            <a:noFill/>
                          </a:ln>
                          <a:solidFill>
                            <a:schemeClr val="tx1"/>
                          </a:solidFill>
                          <a:effectLst/>
                          <a:latin typeface="Arial" pitchFamily="34" charset="0"/>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a:ln>
                            <a:noFill/>
                          </a:ln>
                          <a:solidFill>
                            <a:schemeClr val="tx1"/>
                          </a:solidFill>
                          <a:effectLst/>
                          <a:latin typeface="Arial"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dirty="0">
                          <a:ln>
                            <a:noFill/>
                          </a:ln>
                          <a:solidFill>
                            <a:schemeClr val="tx1"/>
                          </a:solidFill>
                          <a:effectLst/>
                          <a:latin typeface="Arial" pitchFamily="34"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dirty="0">
                          <a:ln>
                            <a:noFill/>
                          </a:ln>
                          <a:solidFill>
                            <a:schemeClr val="tx1"/>
                          </a:solidFill>
                          <a:effectLst/>
                          <a:latin typeface="Arial"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1" i="0" u="none" strike="noStrike" cap="none" normalizeH="0" baseline="0" dirty="0">
                          <a:ln>
                            <a:noFill/>
                          </a:ln>
                          <a:solidFill>
                            <a:schemeClr val="bg1"/>
                          </a:solidFill>
                          <a:effectLst/>
                          <a:latin typeface="Arial" pitchFamily="34"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4036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a:ln>
                            <a:noFill/>
                          </a:ln>
                          <a:solidFill>
                            <a:schemeClr val="tx1"/>
                          </a:solidFill>
                          <a:effectLst/>
                          <a:latin typeface="Arial" pitchFamily="34" charset="0"/>
                        </a:rPr>
                        <a:t>30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a:ln>
                            <a:noFill/>
                          </a:ln>
                          <a:solidFill>
                            <a:schemeClr val="tx1"/>
                          </a:solidFill>
                          <a:effectLst/>
                          <a:latin typeface="Arial"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7FFEC"/>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a:ln>
                            <a:noFill/>
                          </a:ln>
                          <a:solidFill>
                            <a:schemeClr val="tx1"/>
                          </a:solidFill>
                          <a:effectLst/>
                          <a:latin typeface="Arial" pitchFamily="34"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a:ln>
                            <a:noFill/>
                          </a:ln>
                          <a:solidFill>
                            <a:schemeClr val="tx1"/>
                          </a:solidFill>
                          <a:effectLst/>
                          <a:latin typeface="Arial" pitchFamily="34"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a:ln>
                            <a:noFill/>
                          </a:ln>
                          <a:solidFill>
                            <a:schemeClr val="tx1"/>
                          </a:solidFill>
                          <a:effectLst/>
                          <a:latin typeface="Arial" pitchFamily="34" charset="0"/>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1" i="0" u="none" strike="noStrike" cap="none" normalizeH="0" baseline="0" dirty="0">
                          <a:ln>
                            <a:noFill/>
                          </a:ln>
                          <a:solidFill>
                            <a:schemeClr val="bg1"/>
                          </a:solidFill>
                          <a:effectLst/>
                          <a:latin typeface="Arial"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4036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a:ln>
                            <a:noFill/>
                          </a:ln>
                          <a:solidFill>
                            <a:schemeClr val="tx1"/>
                          </a:solidFill>
                          <a:effectLst/>
                          <a:latin typeface="Arial" pitchFamily="34" charset="0"/>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dirty="0">
                          <a:ln>
                            <a:noFill/>
                          </a:ln>
                          <a:solidFill>
                            <a:schemeClr val="tx1"/>
                          </a:solidFill>
                          <a:effectLst/>
                          <a:latin typeface="Arial"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a:ln>
                            <a:noFill/>
                          </a:ln>
                          <a:solidFill>
                            <a:schemeClr val="tx1"/>
                          </a:solidFill>
                          <a:effectLst/>
                          <a:latin typeface="Arial" pitchFamily="34" charset="0"/>
                        </a:rPr>
                        <a:t>150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7FFEC"/>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a:ln>
                            <a:noFill/>
                          </a:ln>
                          <a:solidFill>
                            <a:schemeClr val="tx1"/>
                          </a:solidFill>
                          <a:effectLst/>
                          <a:latin typeface="Arial"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a:ln>
                            <a:noFill/>
                          </a:ln>
                          <a:solidFill>
                            <a:schemeClr val="tx1"/>
                          </a:solidFill>
                          <a:effectLst/>
                          <a:latin typeface="Arial" pitchFamily="34"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1" i="0" u="none" strike="noStrike" cap="none" normalizeH="0" baseline="0" dirty="0">
                          <a:ln>
                            <a:noFill/>
                          </a:ln>
                          <a:solidFill>
                            <a:schemeClr val="bg1"/>
                          </a:solidFill>
                          <a:effectLst/>
                          <a:latin typeface="Arial" pitchFamily="34"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a:ln>
                            <a:noFill/>
                          </a:ln>
                          <a:solidFill>
                            <a:schemeClr val="tx1"/>
                          </a:solidFill>
                          <a:effectLst/>
                          <a:latin typeface="Arial" pitchFamily="34" charset="0"/>
                        </a:rPr>
                        <a:t>Actual</a:t>
                      </a:r>
                    </a:p>
                  </a:txBody>
                  <a:tcP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4036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a:ln>
                            <a:noFill/>
                          </a:ln>
                          <a:solidFill>
                            <a:schemeClr val="tx1"/>
                          </a:solidFill>
                          <a:effectLst/>
                          <a:latin typeface="Arial" pitchFamily="34"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dirty="0">
                          <a:ln>
                            <a:noFill/>
                          </a:ln>
                          <a:solidFill>
                            <a:schemeClr val="tx1"/>
                          </a:solidFill>
                          <a:effectLst/>
                          <a:latin typeface="Arial"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a:ln>
                            <a:noFill/>
                          </a:ln>
                          <a:solidFill>
                            <a:schemeClr val="tx1"/>
                          </a:solidFill>
                          <a:effectLst/>
                          <a:latin typeface="Arial"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a:ln>
                            <a:noFill/>
                          </a:ln>
                          <a:solidFill>
                            <a:schemeClr val="tx1"/>
                          </a:solidFill>
                          <a:effectLst/>
                          <a:latin typeface="Arial" pitchFamily="34" charset="0"/>
                        </a:rPr>
                        <a:t>200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7FFEC"/>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a:ln>
                            <a:noFill/>
                          </a:ln>
                          <a:solidFill>
                            <a:schemeClr val="tx1"/>
                          </a:solidFill>
                          <a:effectLst/>
                          <a:latin typeface="Arial"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1" i="0" u="none" strike="noStrike" cap="none" normalizeH="0" baseline="0" dirty="0">
                          <a:ln>
                            <a:noFill/>
                          </a:ln>
                          <a:solidFill>
                            <a:schemeClr val="bg1"/>
                          </a:solidFill>
                          <a:effectLst/>
                          <a:latin typeface="Arial" pitchFamily="34"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40076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a:ln>
                            <a:noFill/>
                          </a:ln>
                          <a:solidFill>
                            <a:schemeClr val="tx1"/>
                          </a:solidFill>
                          <a:effectLst/>
                          <a:latin typeface="Arial" pitchFamily="34"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a:ln>
                            <a:noFill/>
                          </a:ln>
                          <a:solidFill>
                            <a:schemeClr val="tx1"/>
                          </a:solidFill>
                          <a:effectLst/>
                          <a:latin typeface="Arial"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a:ln>
                            <a:noFill/>
                          </a:ln>
                          <a:solidFill>
                            <a:schemeClr val="tx1"/>
                          </a:solidFill>
                          <a:effectLst/>
                          <a:latin typeface="Arial"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a:ln>
                            <a:noFill/>
                          </a:ln>
                          <a:solidFill>
                            <a:schemeClr val="tx1"/>
                          </a:solidFill>
                          <a:effectLst/>
                          <a:latin typeface="Arial"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a:ln>
                            <a:noFill/>
                          </a:ln>
                          <a:solidFill>
                            <a:schemeClr val="tx1"/>
                          </a:solidFill>
                          <a:effectLst/>
                          <a:latin typeface="Arial" pitchFamily="34"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7FFEC"/>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1" i="0" u="none" strike="noStrike" cap="none" normalizeH="0" baseline="0" dirty="0">
                          <a:ln>
                            <a:noFill/>
                          </a:ln>
                          <a:solidFill>
                            <a:schemeClr val="bg1"/>
                          </a:solidFill>
                          <a:effectLst/>
                          <a:latin typeface="Arial" pitchFamily="34" charset="0"/>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dirty="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cap="flat">
                      <a:noFill/>
                    </a:lnR>
                    <a:lnT>
                      <a:noFill/>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225283" name="Rectangle 3"/>
              <p:cNvSpPr>
                <a:spLocks noGrp="1" noChangeArrowheads="1"/>
              </p:cNvSpPr>
              <p:nvPr>
                <p:ph type="body" sz="half" idx="1"/>
              </p:nvPr>
            </p:nvSpPr>
            <p:spPr>
              <a:xfrm>
                <a:off x="635816" y="2692953"/>
                <a:ext cx="8137525" cy="1844675"/>
              </a:xfrm>
            </p:spPr>
            <p:txBody>
              <a:bodyPr/>
              <a:lstStyle/>
              <a:p>
                <a:r>
                  <a:rPr lang="en-GB" dirty="0"/>
                  <a:t>Predictive Accuracy  = </a:t>
                </a:r>
              </a:p>
              <a:p>
                <a:pPr marL="457200" lvl="1" indent="0">
                  <a:buNone/>
                </a:pPr>
                <a:r>
                  <a:rPr lang="en-GB" dirty="0"/>
                  <a:t>= 100 * (</a:t>
                </a:r>
                <a:r>
                  <a:rPr lang="el-GR" dirty="0">
                    <a:cs typeface="Arial" pitchFamily="34" charset="0"/>
                  </a:rPr>
                  <a:t>Σ</a:t>
                </a:r>
                <a:r>
                  <a:rPr lang="en-GB" dirty="0">
                    <a:cs typeface="Arial" pitchFamily="34" charset="0"/>
                  </a:rPr>
                  <a:t> diagonal)</a:t>
                </a:r>
                <a:r>
                  <a:rPr lang="en-GB" dirty="0"/>
                  <a:t> / (</a:t>
                </a:r>
                <a:r>
                  <a:rPr lang="el-GR" dirty="0">
                    <a:cs typeface="Arial" pitchFamily="34" charset="0"/>
                  </a:rPr>
                  <a:t>Σ</a:t>
                </a:r>
                <a:r>
                  <a:rPr lang="en-GB" dirty="0">
                    <a:cs typeface="Arial" pitchFamily="34" charset="0"/>
                  </a:rPr>
                  <a:t> table</a:t>
                </a:r>
                <a:r>
                  <a:rPr lang="en-GB" dirty="0"/>
                  <a:t>)</a:t>
                </a:r>
              </a:p>
              <a:p>
                <a:pPr marL="457200" lvl="1" indent="0">
                  <a:spcBef>
                    <a:spcPts val="1800"/>
                  </a:spcBef>
                  <a:buNone/>
                </a:pPr>
                <a:r>
                  <a:rPr lang="en-GB" dirty="0"/>
                  <a:t>= 100 * </a:t>
                </a:r>
                <a14:m>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𝑇𝑃</m:t>
                        </m:r>
                        <m:r>
                          <a:rPr lang="en-GB" i="1">
                            <a:latin typeface="Cambria Math" panose="02040503050406030204" pitchFamily="18" charset="0"/>
                          </a:rPr>
                          <m:t>+</m:t>
                        </m:r>
                        <m:r>
                          <a:rPr lang="en-GB" i="1">
                            <a:latin typeface="Cambria Math" panose="02040503050406030204" pitchFamily="18" charset="0"/>
                          </a:rPr>
                          <m:t>𝑇𝑁</m:t>
                        </m:r>
                      </m:num>
                      <m:den>
                        <m:r>
                          <a:rPr lang="en-GB" i="1">
                            <a:latin typeface="Cambria Math" panose="02040503050406030204" pitchFamily="18" charset="0"/>
                          </a:rPr>
                          <m:t>𝑇𝑃</m:t>
                        </m:r>
                        <m:r>
                          <a:rPr lang="en-GB" i="1">
                            <a:latin typeface="Cambria Math" panose="02040503050406030204" pitchFamily="18" charset="0"/>
                          </a:rPr>
                          <m:t>+</m:t>
                        </m:r>
                        <m:r>
                          <a:rPr lang="en-GB" i="1">
                            <a:latin typeface="Cambria Math" panose="02040503050406030204" pitchFamily="18" charset="0"/>
                          </a:rPr>
                          <m:t>𝑇𝑁</m:t>
                        </m:r>
                        <m:r>
                          <a:rPr lang="en-GB" i="1">
                            <a:latin typeface="Cambria Math" panose="02040503050406030204" pitchFamily="18" charset="0"/>
                          </a:rPr>
                          <m:t>+</m:t>
                        </m:r>
                        <m:r>
                          <a:rPr lang="en-GB" i="1">
                            <a:latin typeface="Cambria Math" panose="02040503050406030204" pitchFamily="18" charset="0"/>
                          </a:rPr>
                          <m:t>𝐹𝑃</m:t>
                        </m:r>
                        <m:r>
                          <a:rPr lang="en-GB" i="1">
                            <a:latin typeface="Cambria Math" panose="02040503050406030204" pitchFamily="18" charset="0"/>
                          </a:rPr>
                          <m:t>+</m:t>
                        </m:r>
                        <m:r>
                          <a:rPr lang="en-GB" i="1">
                            <a:latin typeface="Cambria Math" panose="02040503050406030204" pitchFamily="18" charset="0"/>
                          </a:rPr>
                          <m:t>𝐹𝑁</m:t>
                        </m:r>
                      </m:den>
                    </m:f>
                    <m:r>
                      <a:rPr lang="en-GB" i="1">
                        <a:latin typeface="Cambria Math" panose="02040503050406030204" pitchFamily="18" charset="0"/>
                      </a:rPr>
                      <m:t> </m:t>
                    </m:r>
                  </m:oMath>
                </a14:m>
                <a:r>
                  <a:rPr lang="en-GB" dirty="0"/>
                  <a:t>=  </a:t>
                </a:r>
              </a:p>
              <a:p>
                <a:pPr marL="457200" lvl="1" indent="0">
                  <a:spcBef>
                    <a:spcPts val="1800"/>
                  </a:spcBef>
                  <a:buNone/>
                </a:pPr>
                <a:r>
                  <a:rPr lang="en-GB" dirty="0"/>
                  <a:t>= 100 * </a:t>
                </a:r>
                <a14:m>
                  <m:oMath xmlns:m="http://schemas.openxmlformats.org/officeDocument/2006/math">
                    <m:f>
                      <m:fPr>
                        <m:ctrlPr>
                          <a:rPr lang="en-GB" i="1">
                            <a:latin typeface="Cambria Math" panose="02040503050406030204" pitchFamily="18" charset="0"/>
                          </a:rPr>
                        </m:ctrlPr>
                      </m:fPr>
                      <m:num>
                        <m:r>
                          <m:rPr>
                            <m:nor/>
                          </m:rPr>
                          <a:rPr lang="en-GB" dirty="0"/>
                          <m:t>100+50+150+200+100</m:t>
                        </m:r>
                      </m:num>
                      <m:den>
                        <m:r>
                          <a:rPr lang="en-GB" b="0" i="1" smtClean="0">
                            <a:latin typeface="Cambria Math" panose="02040503050406030204" pitchFamily="18" charset="0"/>
                          </a:rPr>
                          <m:t>1000</m:t>
                        </m:r>
                      </m:den>
                    </m:f>
                    <m:r>
                      <a:rPr lang="en-GB" i="1">
                        <a:latin typeface="Cambria Math" panose="02040503050406030204" pitchFamily="18" charset="0"/>
                      </a:rPr>
                      <m:t> </m:t>
                    </m:r>
                  </m:oMath>
                </a14:m>
                <a:r>
                  <a:rPr lang="en-GB" dirty="0"/>
                  <a:t>= </a:t>
                </a:r>
              </a:p>
              <a:p>
                <a:pPr marL="457200" lvl="1" indent="0">
                  <a:spcBef>
                    <a:spcPts val="1800"/>
                  </a:spcBef>
                  <a:buNone/>
                </a:pPr>
                <a:r>
                  <a:rPr lang="en-GB" dirty="0"/>
                  <a:t>= 100 * </a:t>
                </a:r>
                <a14:m>
                  <m:oMath xmlns:m="http://schemas.openxmlformats.org/officeDocument/2006/math">
                    <m:f>
                      <m:fPr>
                        <m:ctrlPr>
                          <a:rPr lang="en-GB" i="1">
                            <a:latin typeface="Cambria Math" panose="02040503050406030204" pitchFamily="18" charset="0"/>
                          </a:rPr>
                        </m:ctrlPr>
                      </m:fPr>
                      <m:num>
                        <m:r>
                          <a:rPr lang="en-GB" b="0" i="1" smtClean="0">
                            <a:latin typeface="Cambria Math" panose="02040503050406030204" pitchFamily="18" charset="0"/>
                          </a:rPr>
                          <m:t>6</m:t>
                        </m:r>
                        <m:r>
                          <a:rPr lang="en-GB" i="1">
                            <a:latin typeface="Cambria Math" panose="02040503050406030204" pitchFamily="18" charset="0"/>
                          </a:rPr>
                          <m:t>00</m:t>
                        </m:r>
                      </m:num>
                      <m:den>
                        <m:r>
                          <a:rPr lang="en-GB" i="1">
                            <a:latin typeface="Cambria Math" panose="02040503050406030204" pitchFamily="18" charset="0"/>
                          </a:rPr>
                          <m:t>1000</m:t>
                        </m:r>
                      </m:den>
                    </m:f>
                    <m:r>
                      <a:rPr lang="en-GB" i="1">
                        <a:latin typeface="Cambria Math" panose="02040503050406030204" pitchFamily="18" charset="0"/>
                      </a:rPr>
                      <m:t> =</m:t>
                    </m:r>
                    <m:r>
                      <a:rPr lang="en-GB" b="0" i="0" smtClean="0">
                        <a:latin typeface="Cambria Math" panose="02040503050406030204" pitchFamily="18" charset="0"/>
                      </a:rPr>
                      <m:t>6</m:t>
                    </m:r>
                  </m:oMath>
                </a14:m>
                <a:r>
                  <a:rPr lang="en-GB" dirty="0"/>
                  <a:t>0%</a:t>
                </a:r>
              </a:p>
            </p:txBody>
          </p:sp>
        </mc:Choice>
        <mc:Fallback xmlns="">
          <p:sp>
            <p:nvSpPr>
              <p:cNvPr id="225283" name="Rectangle 3"/>
              <p:cNvSpPr>
                <a:spLocks noGrp="1" noRot="1" noChangeAspect="1" noMove="1" noResize="1" noEditPoints="1" noAdjustHandles="1" noChangeArrowheads="1" noChangeShapeType="1" noTextEdit="1"/>
              </p:cNvSpPr>
              <p:nvPr>
                <p:ph type="body" sz="half" idx="1"/>
              </p:nvPr>
            </p:nvSpPr>
            <p:spPr>
              <a:xfrm>
                <a:off x="635816" y="2692953"/>
                <a:ext cx="8137525" cy="1844675"/>
              </a:xfrm>
              <a:blipFill>
                <a:blip r:embed="rId3"/>
                <a:stretch>
                  <a:fillRect/>
                </a:stretch>
              </a:blipFill>
            </p:spPr>
            <p:txBody>
              <a:bodyPr/>
              <a:lstStyle/>
              <a:p>
                <a:r>
                  <a:rPr lang="en-GB">
                    <a:noFill/>
                  </a:rPr>
                  <a:t> </a:t>
                </a:r>
              </a:p>
            </p:txBody>
          </p:sp>
        </mc:Fallback>
      </mc:AlternateContent>
      <p:sp>
        <p:nvSpPr>
          <p:cNvPr id="225282" name="Rectangle 2"/>
          <p:cNvSpPr>
            <a:spLocks noGrp="1" noChangeArrowheads="1"/>
          </p:cNvSpPr>
          <p:nvPr>
            <p:ph type="title"/>
          </p:nvPr>
        </p:nvSpPr>
        <p:spPr>
          <a:xfrm>
            <a:off x="524648" y="798202"/>
            <a:ext cx="10146121" cy="731044"/>
          </a:xfrm>
        </p:spPr>
        <p:txBody>
          <a:bodyPr/>
          <a:lstStyle/>
          <a:p>
            <a:r>
              <a:rPr lang="en-GB" b="1" dirty="0">
                <a:solidFill>
                  <a:srgbClr val="69216A"/>
                </a:solidFill>
                <a:latin typeface="+mn-lt"/>
              </a:rPr>
              <a:t>Accuracy – non-binary classification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74273" y="4058447"/>
            <a:ext cx="9017725" cy="2308324"/>
          </a:xfrm>
          <a:prstGeom prst="rect">
            <a:avLst/>
          </a:prstGeom>
          <a:solidFill>
            <a:srgbClr val="FBF3FB"/>
          </a:solidFill>
        </p:spPr>
        <p:txBody>
          <a:bodyPr wrap="square" rtlCol="0">
            <a:spAutoFit/>
          </a:bodyPr>
          <a:lstStyle/>
          <a:p>
            <a:r>
              <a:rPr lang="en-GB" sz="2400" b="1" dirty="0">
                <a:solidFill>
                  <a:schemeClr val="tx2">
                    <a:lumMod val="75000"/>
                  </a:schemeClr>
                </a:solidFill>
              </a:rPr>
              <a:t>Measures are per class value</a:t>
            </a:r>
          </a:p>
          <a:p>
            <a:pPr marL="285750" indent="-285750">
              <a:buFont typeface="Arial" panose="020B0604020202020204" pitchFamily="34" charset="0"/>
              <a:buChar char="•"/>
            </a:pPr>
            <a:r>
              <a:rPr lang="en-GB" sz="2400" b="1" dirty="0">
                <a:solidFill>
                  <a:schemeClr val="tx2">
                    <a:lumMod val="75000"/>
                  </a:schemeClr>
                </a:solidFill>
              </a:rPr>
              <a:t>Precision: </a:t>
            </a:r>
            <a:r>
              <a:rPr lang="en-GB" sz="2400" dirty="0">
                <a:solidFill>
                  <a:schemeClr val="tx2">
                    <a:lumMod val="75000"/>
                  </a:schemeClr>
                </a:solidFill>
              </a:rPr>
              <a:t>Fraction of returned as class X that are really class X</a:t>
            </a:r>
          </a:p>
          <a:p>
            <a:pPr marL="742950" lvl="1" indent="-285750">
              <a:buFont typeface="Arial" panose="020B0604020202020204" pitchFamily="34" charset="0"/>
              <a:buChar char="•"/>
            </a:pPr>
            <a:r>
              <a:rPr lang="en-GB" sz="2400" dirty="0" err="1">
                <a:solidFill>
                  <a:schemeClr val="tx2">
                    <a:lumMod val="75000"/>
                  </a:schemeClr>
                </a:solidFill>
              </a:rPr>
              <a:t>E.g</a:t>
            </a:r>
            <a:r>
              <a:rPr lang="en-GB" sz="2400" dirty="0">
                <a:solidFill>
                  <a:schemeClr val="tx2">
                    <a:lumMod val="75000"/>
                  </a:schemeClr>
                </a:solidFill>
              </a:rPr>
              <a:t> precision(“bad”) =14/23 = 0.609</a:t>
            </a:r>
          </a:p>
          <a:p>
            <a:pPr lvl="1"/>
            <a:endParaRPr lang="en-GB" sz="2400" dirty="0">
              <a:solidFill>
                <a:schemeClr val="tx2">
                  <a:lumMod val="75000"/>
                </a:schemeClr>
              </a:solidFill>
            </a:endParaRPr>
          </a:p>
          <a:p>
            <a:pPr marL="285750" indent="-285750">
              <a:buFont typeface="Arial" panose="020B0604020202020204" pitchFamily="34" charset="0"/>
              <a:buChar char="•"/>
            </a:pPr>
            <a:r>
              <a:rPr lang="en-GB" sz="2400" b="1" dirty="0">
                <a:solidFill>
                  <a:schemeClr val="tx2">
                    <a:lumMod val="75000"/>
                  </a:schemeClr>
                </a:solidFill>
              </a:rPr>
              <a:t>Recall: </a:t>
            </a:r>
            <a:r>
              <a:rPr lang="en-GB" sz="2400" dirty="0">
                <a:solidFill>
                  <a:schemeClr val="tx2">
                    <a:lumMod val="75000"/>
                  </a:schemeClr>
                </a:solidFill>
              </a:rPr>
              <a:t>fraction of all class X which are returned as class X.</a:t>
            </a:r>
          </a:p>
          <a:p>
            <a:pPr marL="742950" lvl="1" indent="-285750">
              <a:buFont typeface="Arial" panose="020B0604020202020204" pitchFamily="34" charset="0"/>
              <a:buChar char="•"/>
            </a:pPr>
            <a:r>
              <a:rPr lang="en-GB" sz="2400" dirty="0" err="1">
                <a:solidFill>
                  <a:schemeClr val="tx2">
                    <a:lumMod val="75000"/>
                  </a:schemeClr>
                </a:solidFill>
              </a:rPr>
              <a:t>E.g</a:t>
            </a:r>
            <a:r>
              <a:rPr lang="en-GB" sz="2400" dirty="0">
                <a:solidFill>
                  <a:schemeClr val="tx2">
                    <a:lumMod val="75000"/>
                  </a:schemeClr>
                </a:solidFill>
              </a:rPr>
              <a:t> recall(“bad”) = 14/20 = 0.7</a:t>
            </a:r>
            <a:endParaRPr lang="en-GB" sz="2400" dirty="0"/>
          </a:p>
        </p:txBody>
      </p:sp>
      <p:sp>
        <p:nvSpPr>
          <p:cNvPr id="7" name="Rectangle 6" descr="Results example."/>
          <p:cNvSpPr/>
          <p:nvPr/>
        </p:nvSpPr>
        <p:spPr>
          <a:xfrm>
            <a:off x="-1" y="1412776"/>
            <a:ext cx="12192001" cy="2674298"/>
          </a:xfrm>
          <a:prstGeom prst="rect">
            <a:avLst/>
          </a:prstGeom>
          <a:solidFill>
            <a:srgbClr val="FFF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09460448-3AE5-49BA-9114-67F147026BB7}"/>
              </a:ext>
            </a:extLst>
          </p:cNvPr>
          <p:cNvGrpSpPr/>
          <p:nvPr/>
        </p:nvGrpSpPr>
        <p:grpSpPr>
          <a:xfrm>
            <a:off x="-1" y="1199654"/>
            <a:ext cx="12192000" cy="3855641"/>
            <a:chOff x="-1" y="1199654"/>
            <a:chExt cx="12192000" cy="3855641"/>
          </a:xfrm>
        </p:grpSpPr>
        <p:sp>
          <p:nvSpPr>
            <p:cNvPr id="9" name="Speech Bubble: Rectangle with Corners Rounded 8">
              <a:extLst>
                <a:ext uri="{FF2B5EF4-FFF2-40B4-BE49-F238E27FC236}">
                  <a16:creationId xmlns:a16="http://schemas.microsoft.com/office/drawing/2014/main" id="{5A6A41D1-1326-45E4-AF5E-748427FB25B9}"/>
                </a:ext>
              </a:extLst>
            </p:cNvPr>
            <p:cNvSpPr/>
            <p:nvPr/>
          </p:nvSpPr>
          <p:spPr>
            <a:xfrm>
              <a:off x="259905" y="3616327"/>
              <a:ext cx="3035745" cy="470747"/>
            </a:xfrm>
            <a:prstGeom prst="wedgeRoundRectCallout">
              <a:avLst>
                <a:gd name="adj1" fmla="val -48653"/>
                <a:gd name="adj2" fmla="val -1257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FFFF00"/>
                  </a:solidFill>
                </a:rPr>
                <a:t>Weighted average</a:t>
              </a:r>
            </a:p>
          </p:txBody>
        </p:sp>
        <p:sp>
          <p:nvSpPr>
            <p:cNvPr id="8" name="Content Placeholder 2">
              <a:extLst>
                <a:ext uri="{FF2B5EF4-FFF2-40B4-BE49-F238E27FC236}">
                  <a16:creationId xmlns:a16="http://schemas.microsoft.com/office/drawing/2014/main" id="{36157ACB-9C74-4D55-9DB7-280484653386}"/>
                </a:ext>
              </a:extLst>
            </p:cNvPr>
            <p:cNvSpPr txBox="1">
              <a:spLocks/>
            </p:cNvSpPr>
            <p:nvPr/>
          </p:nvSpPr>
          <p:spPr>
            <a:xfrm>
              <a:off x="-1" y="1199654"/>
              <a:ext cx="12192000" cy="38556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9216A"/>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9216A"/>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2000" dirty="0"/>
            </a:p>
            <a:p>
              <a:pPr marL="0" indent="0">
                <a:buFont typeface="Arial" panose="020B0604020202020204" pitchFamily="34" charset="0"/>
                <a:buNone/>
              </a:pPr>
              <a:r>
                <a:rPr lang="en-GB" sz="2400" dirty="0">
                  <a:latin typeface="Arial Narrow" panose="020B0606020202030204" pitchFamily="34" charset="0"/>
                </a:rPr>
                <a:t>         TP Rate  FP Rate  Precision  Recall   F-Measure  		MCC      ROC Area  PRC Area  Class</a:t>
              </a:r>
            </a:p>
            <a:p>
              <a:pPr marL="0" indent="0">
                <a:buFont typeface="Arial" panose="020B0604020202020204" pitchFamily="34" charset="0"/>
                <a:buNone/>
              </a:pPr>
              <a:r>
                <a:rPr lang="en-GB" sz="2400" dirty="0">
                  <a:latin typeface="Arial Narrow" panose="020B0606020202030204" pitchFamily="34" charset="0"/>
                </a:rPr>
                <a:t>         0.700    	0.243    0.609      0.700    	0.651      	0.444    0.695     	0.559     bad</a:t>
              </a:r>
            </a:p>
            <a:p>
              <a:pPr marL="0" indent="0">
                <a:buFont typeface="Arial" panose="020B0604020202020204" pitchFamily="34" charset="0"/>
                <a:buNone/>
              </a:pPr>
              <a:r>
                <a:rPr lang="en-GB" sz="2400" dirty="0">
                  <a:latin typeface="Arial Narrow" panose="020B0606020202030204" pitchFamily="34" charset="0"/>
                </a:rPr>
                <a:t>         0.757    	0.300    0.824      0.757   	0.789      	0.444    0.695     	0.738     good</a:t>
              </a:r>
            </a:p>
            <a:p>
              <a:pPr marL="0" indent="0">
                <a:buFont typeface="Arial" panose="020B0604020202020204" pitchFamily="34" charset="0"/>
                <a:buNone/>
              </a:pPr>
              <a:r>
                <a:rPr lang="en-GB" sz="2400" dirty="0">
                  <a:latin typeface="Arial Narrow" panose="020B0606020202030204" pitchFamily="34" charset="0"/>
                </a:rPr>
                <a:t>WA.  0.737    	0.280    0.748      0.737    	0.740     	0.444    0.695    `	0.675 </a:t>
              </a:r>
            </a:p>
            <a:p>
              <a:pPr marL="0" indent="0">
                <a:buFont typeface="Arial" panose="020B0604020202020204" pitchFamily="34" charset="0"/>
                <a:buNone/>
              </a:pPr>
              <a:endParaRPr lang="en-GB" sz="2400" dirty="0"/>
            </a:p>
            <a:p>
              <a:pPr marL="0" indent="0">
                <a:buFont typeface="Arial" panose="020B0604020202020204" pitchFamily="34" charset="0"/>
                <a:buNone/>
              </a:pPr>
              <a:endParaRPr lang="en-GB" sz="2400" dirty="0"/>
            </a:p>
            <a:p>
              <a:pPr marL="0" indent="0">
                <a:buFont typeface="Arial" panose="020B0604020202020204" pitchFamily="34" charset="0"/>
                <a:buNone/>
              </a:pPr>
              <a:r>
                <a:rPr lang="en-GB" sz="2400" dirty="0"/>
                <a:t>   </a:t>
              </a:r>
            </a:p>
            <a:p>
              <a:pPr marL="0" indent="0">
                <a:buFont typeface="Arial" panose="020B0604020202020204" pitchFamily="34" charset="0"/>
                <a:buNone/>
              </a:pPr>
              <a:r>
                <a:rPr lang="en-GB" sz="2400" dirty="0"/>
                <a:t>    a  b   &lt;-- classified as</a:t>
              </a:r>
            </a:p>
            <a:p>
              <a:pPr marL="0" indent="0">
                <a:buFont typeface="Arial" panose="020B0604020202020204" pitchFamily="34" charset="0"/>
                <a:buNone/>
              </a:pPr>
              <a:r>
                <a:rPr lang="en-GB" sz="2400" dirty="0"/>
                <a:t> 14  6 |  a = bad</a:t>
              </a:r>
            </a:p>
            <a:p>
              <a:pPr marL="0" indent="0">
                <a:buFont typeface="Arial" panose="020B0604020202020204" pitchFamily="34" charset="0"/>
                <a:buNone/>
              </a:pPr>
              <a:r>
                <a:rPr lang="en-GB" sz="2400" dirty="0"/>
                <a:t>  9 28 |  b = good</a:t>
              </a:r>
            </a:p>
          </p:txBody>
        </p:sp>
      </p:grpSp>
      <p:sp>
        <p:nvSpPr>
          <p:cNvPr id="6" name="Title 1"/>
          <p:cNvSpPr>
            <a:spLocks noGrp="1"/>
          </p:cNvSpPr>
          <p:nvPr>
            <p:ph type="title"/>
          </p:nvPr>
        </p:nvSpPr>
        <p:spPr>
          <a:xfrm>
            <a:off x="462680" y="784274"/>
            <a:ext cx="7866062" cy="1462087"/>
          </a:xfrm>
        </p:spPr>
        <p:txBody>
          <a:bodyPr/>
          <a:lstStyle/>
          <a:p>
            <a:r>
              <a:rPr lang="en-GB" dirty="0"/>
              <a:t>Precision and Recall</a:t>
            </a:r>
          </a:p>
        </p:txBody>
      </p:sp>
    </p:spTree>
    <p:extLst>
      <p:ext uri="{BB962C8B-B14F-4D97-AF65-F5344CB8AC3E}">
        <p14:creationId xmlns:p14="http://schemas.microsoft.com/office/powerpoint/2010/main" val="3030991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41284-0350-4907-A26E-E5814ED056F7}"/>
              </a:ext>
            </a:extLst>
          </p:cNvPr>
          <p:cNvSpPr>
            <a:spLocks noGrp="1"/>
          </p:cNvSpPr>
          <p:nvPr>
            <p:ph type="title"/>
          </p:nvPr>
        </p:nvSpPr>
        <p:spPr/>
        <p:txBody>
          <a:bodyPr/>
          <a:lstStyle/>
          <a:p>
            <a:r>
              <a:rPr lang="en-GB" dirty="0"/>
              <a:t>F-score or F-measure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DA83FB-B908-46A2-8A1C-70EC55A5AD53}"/>
                  </a:ext>
                </a:extLst>
              </p:cNvPr>
              <p:cNvSpPr>
                <a:spLocks noGrp="1"/>
              </p:cNvSpPr>
              <p:nvPr>
                <p:ph idx="1"/>
              </p:nvPr>
            </p:nvSpPr>
            <p:spPr>
              <a:xfrm>
                <a:off x="595843" y="1603381"/>
                <a:ext cx="11461174" cy="4057777"/>
              </a:xfrm>
            </p:spPr>
            <p:txBody>
              <a:bodyPr/>
              <a:lstStyle/>
              <a:p>
                <a:r>
                  <a:rPr lang="en-GB" dirty="0"/>
                  <a:t>Combines precision and recall – used with uneven class distribution.</a:t>
                </a:r>
              </a:p>
              <a:p>
                <a14:m>
                  <m:oMath xmlns:m="http://schemas.openxmlformats.org/officeDocument/2006/math">
                    <m:r>
                      <a:rPr lang="en-GB" b="0" i="1" smtClean="0">
                        <a:latin typeface="Cambria Math" panose="02040503050406030204" pitchFamily="18" charset="0"/>
                      </a:rPr>
                      <m:t>𝐹</m:t>
                    </m:r>
                    <m:r>
                      <a:rPr lang="en-GB" baseline="-25000">
                        <a:latin typeface="Cambria Math" panose="02040503050406030204" pitchFamily="18" charset="0"/>
                      </a:rPr>
                      <m:t>𝛽</m:t>
                    </m:r>
                    <m:r>
                      <a:rPr lang="en-GB" b="0" i="1" baseline="-25000" smtClean="0">
                        <a:latin typeface="Cambria Math" panose="02040503050406030204" pitchFamily="18" charset="0"/>
                      </a:rPr>
                      <m:t> </m:t>
                    </m:r>
                    <m:r>
                      <a:rPr lang="en-GB" b="0" i="1" smtClean="0">
                        <a:latin typeface="Cambria Math" panose="02040503050406030204" pitchFamily="18" charset="0"/>
                      </a:rPr>
                      <m:t>_</m:t>
                    </m:r>
                    <m:r>
                      <a:rPr lang="en-GB" b="0" i="1" smtClean="0">
                        <a:latin typeface="Cambria Math" panose="02040503050406030204" pitchFamily="18" charset="0"/>
                      </a:rPr>
                      <m:t>𝑠𝑐𝑜𝑟𝑒</m:t>
                    </m:r>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sSup>
                          <m:sSupPr>
                            <m:ctrlPr>
                              <a:rPr lang="en-GB" b="0" i="1" smtClean="0">
                                <a:latin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𝛽</m:t>
                            </m:r>
                          </m:e>
                          <m:sup>
                            <m:r>
                              <a:rPr lang="en-GB" b="0" i="1" smtClean="0">
                                <a:latin typeface="Cambria Math" panose="02040503050406030204" pitchFamily="18" charset="0"/>
                              </a:rPr>
                              <m:t>2</m:t>
                            </m:r>
                          </m:sup>
                        </m:sSup>
                      </m:e>
                    </m:d>
                    <m:r>
                      <a:rPr lang="en-GB" i="1">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𝑝𝑟𝑒𝑐𝑖𝑠𝑖𝑜𝑛</m:t>
                        </m:r>
                        <m:r>
                          <a:rPr lang="en-GB" b="0" i="1" smtClean="0">
                            <a:latin typeface="Cambria Math" panose="02040503050406030204" pitchFamily="18" charset="0"/>
                          </a:rPr>
                          <m:t> ∙ </m:t>
                        </m:r>
                        <m:r>
                          <a:rPr lang="en-GB" b="0" i="1" smtClean="0">
                            <a:latin typeface="Cambria Math" panose="02040503050406030204" pitchFamily="18" charset="0"/>
                            <a:ea typeface="Cambria Math" panose="02040503050406030204" pitchFamily="18" charset="0"/>
                          </a:rPr>
                          <m:t>𝑟𝑒𝑐𝑎𝑙𝑙</m:t>
                        </m:r>
                      </m:num>
                      <m:den>
                        <m:d>
                          <m:dPr>
                            <m:ctrlPr>
                              <a:rPr lang="en-GB" b="0" i="1" smtClean="0">
                                <a:latin typeface="Cambria Math" panose="02040503050406030204" pitchFamily="18" charset="0"/>
                              </a:rPr>
                            </m:ctrlPr>
                          </m:dPr>
                          <m:e>
                            <m:sSup>
                              <m:sSupPr>
                                <m:ctrlPr>
                                  <a:rPr lang="en-GB" i="1">
                                    <a:latin typeface="Cambria Math" panose="02040503050406030204" pitchFamily="18" charset="0"/>
                                  </a:rPr>
                                </m:ctrlPr>
                              </m:sSupPr>
                              <m:e>
                                <m:r>
                                  <a:rPr lang="en-GB" i="1">
                                    <a:latin typeface="Cambria Math" panose="02040503050406030204" pitchFamily="18" charset="0"/>
                                    <a:ea typeface="Cambria Math" panose="02040503050406030204" pitchFamily="18" charset="0"/>
                                  </a:rPr>
                                  <m:t>𝛽</m:t>
                                </m:r>
                              </m:e>
                              <m:sup>
                                <m:r>
                                  <a:rPr lang="en-GB" i="1">
                                    <a:latin typeface="Cambria Math" panose="02040503050406030204" pitchFamily="18" charset="0"/>
                                  </a:rPr>
                                  <m:t>2</m:t>
                                </m:r>
                              </m:sup>
                            </m:sSup>
                            <m:r>
                              <a:rPr lang="en-GB" b="0" i="1" smtClean="0">
                                <a:latin typeface="Cambria Math" panose="02040503050406030204" pitchFamily="18" charset="0"/>
                              </a:rPr>
                              <m:t> </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𝑝𝑟𝑒𝑐𝑖𝑠𝑖𝑜𝑛</m:t>
                            </m:r>
                          </m:e>
                        </m: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𝑟𝑒𝑐𝑎𝑙𝑙</m:t>
                        </m:r>
                      </m:den>
                    </m:f>
                  </m:oMath>
                </a14:m>
                <a:endParaRPr lang="en-GB" dirty="0"/>
              </a:p>
              <a:p>
                <a14:m>
                  <m:oMath xmlns:m="http://schemas.openxmlformats.org/officeDocument/2006/math">
                    <m:r>
                      <a:rPr lang="en-GB">
                        <a:latin typeface="Cambria Math" panose="02040503050406030204" pitchFamily="18" charset="0"/>
                      </a:rPr>
                      <m:t>𝛽</m:t>
                    </m:r>
                    <m:r>
                      <m:rPr>
                        <m:nor/>
                      </m:rPr>
                      <a:rPr lang="en-GB" b="0" i="0" smtClean="0"/>
                      <m:t> </m:t>
                    </m:r>
                  </m:oMath>
                </a14:m>
                <a:r>
                  <a:rPr lang="en-GB" dirty="0"/>
                  <a:t>is the trade-off between precision and recall.</a:t>
                </a:r>
              </a:p>
              <a:p>
                <a:pPr lvl="1"/>
                <a:r>
                  <a:rPr lang="en-GB" dirty="0"/>
                  <a:t>Recall is considered </a:t>
                </a:r>
                <a14:m>
                  <m:oMath xmlns:m="http://schemas.openxmlformats.org/officeDocument/2006/math">
                    <m:r>
                      <a:rPr lang="en-GB" i="1">
                        <a:latin typeface="Cambria Math" panose="02040503050406030204" pitchFamily="18" charset="0"/>
                        <a:ea typeface="Cambria Math" panose="02040503050406030204" pitchFamily="18" charset="0"/>
                      </a:rPr>
                      <m:t>𝛽</m:t>
                    </m:r>
                  </m:oMath>
                </a14:m>
                <a:r>
                  <a:rPr lang="en-GB" dirty="0"/>
                  <a:t> times as important as precision.</a:t>
                </a:r>
              </a:p>
              <a:p>
                <a:pPr lvl="1"/>
                <a:r>
                  <a:rPr lang="en-GB" dirty="0"/>
                  <a:t>Common values are </a:t>
                </a:r>
                <a:r>
                  <a:rPr lang="en-GB" b="1" dirty="0"/>
                  <a:t>1</a:t>
                </a:r>
                <a:r>
                  <a:rPr lang="en-GB" dirty="0"/>
                  <a:t>, 0.5 and 2.</a:t>
                </a:r>
              </a:p>
              <a:p>
                <a:pPr lvl="1"/>
                <a:r>
                  <a:rPr lang="en-GB" dirty="0"/>
                  <a:t>F</a:t>
                </a:r>
                <a:r>
                  <a:rPr lang="en-GB" baseline="-25000" dirty="0"/>
                  <a:t>1</a:t>
                </a:r>
                <a:r>
                  <a:rPr lang="en-GB" dirty="0"/>
                  <a:t> is the F score with 𝛽 = 1.</a:t>
                </a:r>
              </a:p>
              <a:p>
                <a14:m>
                  <m:oMath xmlns:m="http://schemas.openxmlformats.org/officeDocument/2006/math">
                    <m:r>
                      <a:rPr lang="en-GB" i="1">
                        <a:latin typeface="Cambria Math" panose="02040503050406030204" pitchFamily="18" charset="0"/>
                        <a:ea typeface="Cambria Math" panose="02040503050406030204" pitchFamily="18" charset="0"/>
                      </a:rPr>
                      <m:t>𝛽</m:t>
                    </m:r>
                  </m:oMath>
                </a14:m>
                <a:r>
                  <a:rPr lang="en-GB" dirty="0"/>
                  <a:t> &gt; 1 gives more weight to  recall.</a:t>
                </a:r>
              </a:p>
              <a:p>
                <a14:m>
                  <m:oMath xmlns:m="http://schemas.openxmlformats.org/officeDocument/2006/math">
                    <m:r>
                      <a:rPr lang="en-GB" i="1">
                        <a:latin typeface="Cambria Math" panose="02040503050406030204" pitchFamily="18" charset="0"/>
                        <a:ea typeface="Cambria Math" panose="02040503050406030204" pitchFamily="18" charset="0"/>
                      </a:rPr>
                      <m:t>𝛽</m:t>
                    </m:r>
                  </m:oMath>
                </a14:m>
                <a:r>
                  <a:rPr lang="en-GB" b="1" dirty="0"/>
                  <a:t> </a:t>
                </a:r>
                <a:r>
                  <a:rPr lang="en-GB" dirty="0"/>
                  <a:t>&lt; 1 gives more weight to precision.</a:t>
                </a:r>
              </a:p>
              <a:p>
                <a:r>
                  <a:rPr lang="en-GB" dirty="0"/>
                  <a:t>F</a:t>
                </a:r>
                <a:r>
                  <a:rPr lang="en-GB" baseline="-25000" dirty="0"/>
                  <a:t>1</a:t>
                </a:r>
                <a:r>
                  <a:rPr lang="en-GB" dirty="0"/>
                  <a:t> is  1 if all true positives and all true negatives are correctly identified (worst value would be zero).</a:t>
                </a:r>
              </a:p>
            </p:txBody>
          </p:sp>
        </mc:Choice>
        <mc:Fallback xmlns="">
          <p:sp>
            <p:nvSpPr>
              <p:cNvPr id="3" name="Content Placeholder 2">
                <a:extLst>
                  <a:ext uri="{FF2B5EF4-FFF2-40B4-BE49-F238E27FC236}">
                    <a16:creationId xmlns:a16="http://schemas.microsoft.com/office/drawing/2014/main" id="{BDDA83FB-B908-46A2-8A1C-70EC55A5AD53}"/>
                  </a:ext>
                </a:extLst>
              </p:cNvPr>
              <p:cNvSpPr>
                <a:spLocks noGrp="1" noRot="1" noChangeAspect="1" noMove="1" noResize="1" noEditPoints="1" noAdjustHandles="1" noChangeArrowheads="1" noChangeShapeType="1" noTextEdit="1"/>
              </p:cNvSpPr>
              <p:nvPr>
                <p:ph idx="1"/>
              </p:nvPr>
            </p:nvSpPr>
            <p:spPr>
              <a:xfrm>
                <a:off x="595843" y="1603381"/>
                <a:ext cx="11461174" cy="4057777"/>
              </a:xfrm>
              <a:blipFill>
                <a:blip r:embed="rId2"/>
                <a:stretch>
                  <a:fillRect l="-957" t="-2402" b="-22823"/>
                </a:stretch>
              </a:blipFill>
            </p:spPr>
            <p:txBody>
              <a:bodyPr/>
              <a:lstStyle/>
              <a:p>
                <a:r>
                  <a:rPr lang="en-GB">
                    <a:noFill/>
                  </a:rPr>
                  <a:t> </a:t>
                </a:r>
              </a:p>
            </p:txBody>
          </p:sp>
        </mc:Fallback>
      </mc:AlternateContent>
    </p:spTree>
    <p:extLst>
      <p:ext uri="{BB962C8B-B14F-4D97-AF65-F5344CB8AC3E}">
        <p14:creationId xmlns:p14="http://schemas.microsoft.com/office/powerpoint/2010/main" val="3142826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3F236-2779-4FCC-837B-D83D85FB87A5}"/>
              </a:ext>
            </a:extLst>
          </p:cNvPr>
          <p:cNvSpPr>
            <a:spLocks noGrp="1"/>
          </p:cNvSpPr>
          <p:nvPr>
            <p:ph type="title"/>
          </p:nvPr>
        </p:nvSpPr>
        <p:spPr/>
        <p:txBody>
          <a:bodyPr/>
          <a:lstStyle/>
          <a:p>
            <a:r>
              <a:rPr lang="en-GB" dirty="0"/>
              <a:t>Sensitivity </a:t>
            </a:r>
            <a:r>
              <a:rPr lang="en-GB"/>
              <a:t>and specificity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D98943-A1A4-498B-8CC1-E3BE0D90F943}"/>
                  </a:ext>
                </a:extLst>
              </p:cNvPr>
              <p:cNvSpPr>
                <a:spLocks noGrp="1"/>
              </p:cNvSpPr>
              <p:nvPr>
                <p:ph idx="1"/>
              </p:nvPr>
            </p:nvSpPr>
            <p:spPr>
              <a:xfrm>
                <a:off x="595843" y="1757928"/>
                <a:ext cx="11329994" cy="4057777"/>
              </a:xfrm>
            </p:spPr>
            <p:txBody>
              <a:bodyPr/>
              <a:lstStyle/>
              <a:p>
                <a:r>
                  <a:rPr lang="en-GB" dirty="0"/>
                  <a:t>Used in binary classification tests.</a:t>
                </a:r>
              </a:p>
              <a:p>
                <a:r>
                  <a:rPr lang="en-GB" b="1" dirty="0"/>
                  <a:t>Sensitivity: </a:t>
                </a:r>
                <a:r>
                  <a:rPr lang="en-GB" dirty="0"/>
                  <a:t>classifier’s ability to correctly classify positive cases – proportion of positives that are correctly classified.</a:t>
                </a:r>
              </a:p>
              <a:p>
                <a:pPr lvl="1"/>
                <a14:m>
                  <m:oMath xmlns:m="http://schemas.openxmlformats.org/officeDocument/2006/math">
                    <m:r>
                      <a:rPr lang="en-GB" i="1">
                        <a:latin typeface="Cambria Math" panose="02040503050406030204" pitchFamily="18" charset="0"/>
                      </a:rPr>
                      <m:t>𝑆𝑒𝑛𝑠𝑖𝑡𝑖𝑣𝑖𝑡𝑦</m:t>
                    </m:r>
                    <m:r>
                      <a:rPr lang="en-GB" i="1">
                        <a:latin typeface="Cambria Math" panose="02040503050406030204" pitchFamily="18" charset="0"/>
                      </a:rPr>
                      <m:t>= </m:t>
                    </m:r>
                    <m:f>
                      <m:fPr>
                        <m:ctrlPr>
                          <a:rPr lang="en-GB" i="1">
                            <a:latin typeface="Cambria Math" panose="02040503050406030204" pitchFamily="18" charset="0"/>
                          </a:rPr>
                        </m:ctrlPr>
                      </m:fPr>
                      <m:num>
                        <m:r>
                          <a:rPr lang="en-GB" i="1">
                            <a:latin typeface="Cambria Math" panose="02040503050406030204" pitchFamily="18" charset="0"/>
                          </a:rPr>
                          <m:t>𝑇𝑃</m:t>
                        </m:r>
                      </m:num>
                      <m:den>
                        <m:r>
                          <a:rPr lang="en-GB" i="1">
                            <a:latin typeface="Cambria Math" panose="02040503050406030204" pitchFamily="18" charset="0"/>
                          </a:rPr>
                          <m:t>𝑇𝑃</m:t>
                        </m:r>
                        <m:r>
                          <a:rPr lang="en-GB" i="1">
                            <a:latin typeface="Cambria Math" panose="02040503050406030204" pitchFamily="18" charset="0"/>
                          </a:rPr>
                          <m:t>+</m:t>
                        </m:r>
                        <m:r>
                          <a:rPr lang="en-GB" i="1">
                            <a:latin typeface="Cambria Math" panose="02040503050406030204" pitchFamily="18" charset="0"/>
                          </a:rPr>
                          <m:t>𝐹𝑁</m:t>
                        </m:r>
                      </m:den>
                    </m:f>
                  </m:oMath>
                </a14:m>
                <a:endParaRPr lang="en-GB" dirty="0"/>
              </a:p>
              <a:p>
                <a:r>
                  <a:rPr lang="en-GB" b="1" dirty="0"/>
                  <a:t>Specificity: </a:t>
                </a:r>
                <a:r>
                  <a:rPr lang="en-GB" dirty="0"/>
                  <a:t>classifier’s ability to correctly classify negative cases – proportion of negatives that are correctly classified.</a:t>
                </a:r>
                <a:endParaRPr lang="en-GB" i="1" dirty="0">
                  <a:latin typeface="Cambria Math" panose="02040503050406030204" pitchFamily="18" charset="0"/>
                </a:endParaRPr>
              </a:p>
              <a:p>
                <a:pPr lvl="1"/>
                <a14:m>
                  <m:oMath xmlns:m="http://schemas.openxmlformats.org/officeDocument/2006/math">
                    <m:r>
                      <a:rPr lang="en-GB" i="1">
                        <a:latin typeface="Cambria Math" panose="02040503050406030204" pitchFamily="18" charset="0"/>
                      </a:rPr>
                      <m:t>𝑆𝑝𝑒𝑐𝑖𝑓𝑖𝑐𝑖𝑡𝑦</m:t>
                    </m:r>
                    <m:r>
                      <a:rPr lang="en-GB" i="1">
                        <a:latin typeface="Cambria Math" panose="02040503050406030204" pitchFamily="18" charset="0"/>
                      </a:rPr>
                      <m:t>= </m:t>
                    </m:r>
                    <m:f>
                      <m:fPr>
                        <m:ctrlPr>
                          <a:rPr lang="en-GB" i="1">
                            <a:latin typeface="Cambria Math" panose="02040503050406030204" pitchFamily="18" charset="0"/>
                          </a:rPr>
                        </m:ctrlPr>
                      </m:fPr>
                      <m:num>
                        <m:r>
                          <a:rPr lang="en-GB" i="1">
                            <a:latin typeface="Cambria Math" panose="02040503050406030204" pitchFamily="18" charset="0"/>
                          </a:rPr>
                          <m:t>𝑇𝑁</m:t>
                        </m:r>
                      </m:num>
                      <m:den>
                        <m:r>
                          <a:rPr lang="en-GB" i="1">
                            <a:latin typeface="Cambria Math" panose="02040503050406030204" pitchFamily="18" charset="0"/>
                          </a:rPr>
                          <m:t>𝑇𝑁</m:t>
                        </m:r>
                        <m:r>
                          <a:rPr lang="en-GB" i="1">
                            <a:latin typeface="Cambria Math" panose="02040503050406030204" pitchFamily="18" charset="0"/>
                          </a:rPr>
                          <m:t>+</m:t>
                        </m:r>
                        <m:r>
                          <a:rPr lang="en-GB" i="1">
                            <a:latin typeface="Cambria Math" panose="02040503050406030204" pitchFamily="18" charset="0"/>
                          </a:rPr>
                          <m:t>𝐹𝑃</m:t>
                        </m:r>
                      </m:den>
                    </m:f>
                  </m:oMath>
                </a14:m>
                <a:endParaRPr lang="en-GB" dirty="0"/>
              </a:p>
              <a:p>
                <a:endParaRPr lang="en-GB" dirty="0"/>
              </a:p>
            </p:txBody>
          </p:sp>
        </mc:Choice>
        <mc:Fallback xmlns="">
          <p:sp>
            <p:nvSpPr>
              <p:cNvPr id="3" name="Content Placeholder 2">
                <a:extLst>
                  <a:ext uri="{FF2B5EF4-FFF2-40B4-BE49-F238E27FC236}">
                    <a16:creationId xmlns:a16="http://schemas.microsoft.com/office/drawing/2014/main" id="{56D98943-A1A4-498B-8CC1-E3BE0D90F943}"/>
                  </a:ext>
                </a:extLst>
              </p:cNvPr>
              <p:cNvSpPr>
                <a:spLocks noGrp="1" noRot="1" noChangeAspect="1" noMove="1" noResize="1" noEditPoints="1" noAdjustHandles="1" noChangeArrowheads="1" noChangeShapeType="1" noTextEdit="1"/>
              </p:cNvSpPr>
              <p:nvPr>
                <p:ph idx="1"/>
              </p:nvPr>
            </p:nvSpPr>
            <p:spPr>
              <a:xfrm>
                <a:off x="595843" y="1757928"/>
                <a:ext cx="11329994" cy="4057777"/>
              </a:xfrm>
              <a:blipFill>
                <a:blip r:embed="rId2"/>
                <a:stretch>
                  <a:fillRect l="-969" t="-2402"/>
                </a:stretch>
              </a:blipFill>
            </p:spPr>
            <p:txBody>
              <a:bodyPr/>
              <a:lstStyle/>
              <a:p>
                <a:r>
                  <a:rPr lang="en-GB">
                    <a:noFill/>
                  </a:rPr>
                  <a:t> </a:t>
                </a:r>
              </a:p>
            </p:txBody>
          </p:sp>
        </mc:Fallback>
      </mc:AlternateContent>
    </p:spTree>
    <p:extLst>
      <p:ext uri="{BB962C8B-B14F-4D97-AF65-F5344CB8AC3E}">
        <p14:creationId xmlns:p14="http://schemas.microsoft.com/office/powerpoint/2010/main" val="2048590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BD7C8F-F21C-44F6-8249-99F700D8ABA0}"/>
                  </a:ext>
                </a:extLst>
              </p:cNvPr>
              <p:cNvSpPr txBox="1"/>
              <p:nvPr/>
            </p:nvSpPr>
            <p:spPr>
              <a:xfrm>
                <a:off x="838200" y="2120150"/>
                <a:ext cx="5029200" cy="3470053"/>
              </a:xfrm>
              <a:prstGeom prst="rect">
                <a:avLst/>
              </a:prstGeom>
              <a:solidFill>
                <a:srgbClr val="FFFFDD"/>
              </a:solidFill>
            </p:spPr>
            <p:txBody>
              <a:bodyPr wrap="square" rtlCol="0">
                <a:spAutoFit/>
              </a:bodyPr>
              <a:lstStyle/>
              <a:p>
                <a:r>
                  <a:rPr lang="en-GB" sz="2800" dirty="0"/>
                  <a:t>   </a:t>
                </a:r>
                <a14:m>
                  <m:oMath xmlns:m="http://schemas.openxmlformats.org/officeDocument/2006/math">
                    <m:r>
                      <m:rPr>
                        <m:nor/>
                      </m:rPr>
                      <a:rPr lang="en-GB" sz="2800" dirty="0" smtClean="0"/>
                      <m:t>a</m:t>
                    </m:r>
                    <m:r>
                      <m:rPr>
                        <m:nor/>
                      </m:rPr>
                      <a:rPr lang="en-GB" sz="2800" dirty="0" smtClean="0"/>
                      <m:t>     </m:t>
                    </m:r>
                    <m:r>
                      <m:rPr>
                        <m:nor/>
                      </m:rPr>
                      <a:rPr lang="en-GB" sz="2800" dirty="0" smtClean="0"/>
                      <m:t>b</m:t>
                    </m:r>
                    <m:r>
                      <m:rPr>
                        <m:nor/>
                      </m:rPr>
                      <a:rPr lang="en-GB" sz="2800" dirty="0" smtClean="0"/>
                      <m:t>   &lt;−− </m:t>
                    </m:r>
                    <m:r>
                      <m:rPr>
                        <m:nor/>
                      </m:rPr>
                      <a:rPr lang="en-GB" sz="2800" dirty="0" smtClean="0"/>
                      <m:t>classified</m:t>
                    </m:r>
                    <m:r>
                      <m:rPr>
                        <m:nor/>
                      </m:rPr>
                      <a:rPr lang="en-GB" sz="2800" dirty="0" smtClean="0"/>
                      <m:t> </m:t>
                    </m:r>
                    <m:r>
                      <m:rPr>
                        <m:nor/>
                      </m:rPr>
                      <a:rPr lang="en-GB" sz="2800" dirty="0" smtClean="0"/>
                      <m:t>as</m:t>
                    </m:r>
                  </m:oMath>
                </a14:m>
                <a:endParaRPr lang="en-GB" sz="2800" dirty="0"/>
              </a:p>
              <a:p>
                <a:r>
                  <a:rPr lang="en-GB" sz="2800" dirty="0"/>
                  <a:t> </a:t>
                </a:r>
                <a14:m>
                  <m:oMath xmlns:m="http://schemas.openxmlformats.org/officeDocument/2006/math">
                    <m:r>
                      <m:rPr>
                        <m:nor/>
                      </m:rPr>
                      <a:rPr lang="en-GB" sz="2800" dirty="0"/>
                      <m:t>14     6 |  </m:t>
                    </m:r>
                    <m:r>
                      <m:rPr>
                        <m:nor/>
                      </m:rPr>
                      <a:rPr lang="en-GB" sz="2800" dirty="0"/>
                      <m:t>a</m:t>
                    </m:r>
                    <m:r>
                      <m:rPr>
                        <m:nor/>
                      </m:rPr>
                      <a:rPr lang="en-GB" sz="2800" dirty="0"/>
                      <m:t> = </m:t>
                    </m:r>
                    <m:r>
                      <m:rPr>
                        <m:nor/>
                      </m:rPr>
                      <a:rPr lang="en-GB" sz="2800" dirty="0"/>
                      <m:t>positive</m:t>
                    </m:r>
                  </m:oMath>
                </a14:m>
                <a:endParaRPr lang="en-GB" sz="2800" dirty="0"/>
              </a:p>
              <a:p>
                <a:r>
                  <a:rPr lang="en-GB" sz="2800" dirty="0"/>
                  <a:t>   </a:t>
                </a:r>
                <a14:m>
                  <m:oMath xmlns:m="http://schemas.openxmlformats.org/officeDocument/2006/math">
                    <m:r>
                      <m:rPr>
                        <m:nor/>
                      </m:rPr>
                      <a:rPr lang="en-GB" sz="2800" dirty="0"/>
                      <m:t>9   28 |  </m:t>
                    </m:r>
                    <m:r>
                      <m:rPr>
                        <m:nor/>
                      </m:rPr>
                      <a:rPr lang="en-GB" sz="2800" dirty="0"/>
                      <m:t>b</m:t>
                    </m:r>
                    <m:r>
                      <m:rPr>
                        <m:nor/>
                      </m:rPr>
                      <a:rPr lang="en-GB" sz="2800" dirty="0"/>
                      <m:t> = </m:t>
                    </m:r>
                    <m:r>
                      <m:rPr>
                        <m:nor/>
                      </m:rPr>
                      <a:rPr lang="en-GB" sz="2800" dirty="0"/>
                      <m:t>negative</m:t>
                    </m:r>
                  </m:oMath>
                </a14:m>
                <a:endParaRPr lang="en-GB" sz="2800" dirty="0"/>
              </a:p>
              <a:p>
                <a:endParaRPr lang="en-GB" sz="2800" i="1" dirty="0">
                  <a:latin typeface="Cambria Math" panose="02040503050406030204" pitchFamily="18" charset="0"/>
                </a:endParaRPr>
              </a:p>
              <a:p>
                <a14:m>
                  <m:oMath xmlns:m="http://schemas.openxmlformats.org/officeDocument/2006/math">
                    <m:r>
                      <a:rPr lang="en-GB" sz="2800" i="1" smtClean="0">
                        <a:latin typeface="Cambria Math" panose="02040503050406030204" pitchFamily="18" charset="0"/>
                      </a:rPr>
                      <m:t>𝑆𝑒𝑛𝑠𝑖𝑡𝑖𝑣𝑖𝑡𝑦</m:t>
                    </m:r>
                    <m:r>
                      <a:rPr lang="en-GB" sz="2800" i="1" smtClean="0">
                        <a:latin typeface="Cambria Math" panose="02040503050406030204" pitchFamily="18" charset="0"/>
                      </a:rPr>
                      <m:t>= </m:t>
                    </m:r>
                    <m:f>
                      <m:fPr>
                        <m:ctrlPr>
                          <a:rPr lang="en-GB" sz="2800" i="1">
                            <a:latin typeface="Cambria Math" panose="02040503050406030204" pitchFamily="18" charset="0"/>
                          </a:rPr>
                        </m:ctrlPr>
                      </m:fPr>
                      <m:num>
                        <m:r>
                          <a:rPr lang="en-GB" sz="2800" b="0" i="1" smtClean="0">
                            <a:latin typeface="Cambria Math" panose="02040503050406030204" pitchFamily="18" charset="0"/>
                          </a:rPr>
                          <m:t>14</m:t>
                        </m:r>
                      </m:num>
                      <m:den>
                        <m:r>
                          <a:rPr lang="en-GB" sz="2800" b="0" i="1" smtClean="0">
                            <a:latin typeface="Cambria Math" panose="02040503050406030204" pitchFamily="18" charset="0"/>
                          </a:rPr>
                          <m:t>14</m:t>
                        </m:r>
                        <m:r>
                          <a:rPr lang="en-GB" sz="2800" i="1">
                            <a:latin typeface="Cambria Math" panose="02040503050406030204" pitchFamily="18" charset="0"/>
                          </a:rPr>
                          <m:t>+</m:t>
                        </m:r>
                        <m:r>
                          <a:rPr lang="en-GB" sz="2800" b="0" i="1" smtClean="0">
                            <a:latin typeface="Cambria Math" panose="02040503050406030204" pitchFamily="18" charset="0"/>
                          </a:rPr>
                          <m:t>6</m:t>
                        </m:r>
                      </m:den>
                    </m:f>
                  </m:oMath>
                </a14:m>
                <a:r>
                  <a:rPr lang="en-GB" sz="2800" dirty="0"/>
                  <a:t> = 0.7</a:t>
                </a:r>
              </a:p>
              <a:p>
                <a:endParaRPr lang="en-GB" sz="2800" i="1" dirty="0">
                  <a:latin typeface="Cambria Math" panose="02040503050406030204" pitchFamily="18" charset="0"/>
                </a:endParaRPr>
              </a:p>
              <a:p>
                <a14:m>
                  <m:oMath xmlns:m="http://schemas.openxmlformats.org/officeDocument/2006/math">
                    <m:r>
                      <a:rPr lang="en-GB" sz="2800" i="1">
                        <a:latin typeface="Cambria Math" panose="02040503050406030204" pitchFamily="18" charset="0"/>
                      </a:rPr>
                      <m:t>𝑆𝑝𝑒𝑐𝑖𝑓𝑖𝑐𝑖𝑡𝑦</m:t>
                    </m:r>
                    <m:r>
                      <a:rPr lang="en-GB" sz="2800" i="1">
                        <a:latin typeface="Cambria Math" panose="02040503050406030204" pitchFamily="18" charset="0"/>
                      </a:rPr>
                      <m:t>= </m:t>
                    </m:r>
                    <m:f>
                      <m:fPr>
                        <m:ctrlPr>
                          <a:rPr lang="en-GB" sz="2800" i="1">
                            <a:latin typeface="Cambria Math" panose="02040503050406030204" pitchFamily="18" charset="0"/>
                          </a:rPr>
                        </m:ctrlPr>
                      </m:fPr>
                      <m:num>
                        <m:r>
                          <a:rPr lang="en-GB" sz="2800" b="0" i="1" smtClean="0">
                            <a:latin typeface="Cambria Math" panose="02040503050406030204" pitchFamily="18" charset="0"/>
                          </a:rPr>
                          <m:t>28</m:t>
                        </m:r>
                      </m:num>
                      <m:den>
                        <m:r>
                          <a:rPr lang="en-GB" sz="2800" b="0" i="1" smtClean="0">
                            <a:latin typeface="Cambria Math" panose="02040503050406030204" pitchFamily="18" charset="0"/>
                          </a:rPr>
                          <m:t>28+9</m:t>
                        </m:r>
                      </m:den>
                    </m:f>
                  </m:oMath>
                </a14:m>
                <a:r>
                  <a:rPr lang="en-GB" sz="2800" dirty="0"/>
                  <a:t> = 0.7568</a:t>
                </a:r>
              </a:p>
            </p:txBody>
          </p:sp>
        </mc:Choice>
        <mc:Fallback xmlns="">
          <p:sp>
            <p:nvSpPr>
              <p:cNvPr id="7" name="TextBox 6">
                <a:extLst>
                  <a:ext uri="{FF2B5EF4-FFF2-40B4-BE49-F238E27FC236}">
                    <a16:creationId xmlns:a16="http://schemas.microsoft.com/office/drawing/2014/main" id="{92BD7C8F-F21C-44F6-8249-99F700D8ABA0}"/>
                  </a:ext>
                </a:extLst>
              </p:cNvPr>
              <p:cNvSpPr txBox="1">
                <a:spLocks noRot="1" noChangeAspect="1" noMove="1" noResize="1" noEditPoints="1" noAdjustHandles="1" noChangeArrowheads="1" noChangeShapeType="1" noTextEdit="1"/>
              </p:cNvSpPr>
              <p:nvPr/>
            </p:nvSpPr>
            <p:spPr>
              <a:xfrm>
                <a:off x="838200" y="2120150"/>
                <a:ext cx="5029200" cy="3470053"/>
              </a:xfrm>
              <a:prstGeom prst="rect">
                <a:avLst/>
              </a:prstGeom>
              <a:blipFill>
                <a:blip r:embed="rId2"/>
                <a:stretch>
                  <a:fillRect b="-1582"/>
                </a:stretch>
              </a:blipFill>
            </p:spPr>
            <p:txBody>
              <a:bodyPr/>
              <a:lstStyle/>
              <a:p>
                <a:r>
                  <a:rPr lang="en-GB">
                    <a:noFill/>
                  </a:rPr>
                  <a:t> </a:t>
                </a:r>
              </a:p>
            </p:txBody>
          </p:sp>
        </mc:Fallback>
      </mc:AlternateContent>
      <p:sp>
        <p:nvSpPr>
          <p:cNvPr id="2" name="Title 1">
            <a:extLst>
              <a:ext uri="{FF2B5EF4-FFF2-40B4-BE49-F238E27FC236}">
                <a16:creationId xmlns:a16="http://schemas.microsoft.com/office/drawing/2014/main" id="{13BFA2E8-B930-4227-85FF-667CC13780C6}"/>
              </a:ext>
            </a:extLst>
          </p:cNvPr>
          <p:cNvSpPr>
            <a:spLocks noGrp="1"/>
          </p:cNvSpPr>
          <p:nvPr>
            <p:ph type="title"/>
          </p:nvPr>
        </p:nvSpPr>
        <p:spPr>
          <a:xfrm>
            <a:off x="595842" y="1026199"/>
            <a:ext cx="11304057" cy="757129"/>
          </a:xfrm>
        </p:spPr>
        <p:txBody>
          <a:bodyPr/>
          <a:lstStyle/>
          <a:p>
            <a:r>
              <a:rPr lang="en-GB" dirty="0"/>
              <a:t>Sensitivity and Specificity (binary classification)</a:t>
            </a:r>
          </a:p>
        </p:txBody>
      </p:sp>
    </p:spTree>
    <p:extLst>
      <p:ext uri="{BB962C8B-B14F-4D97-AF65-F5344CB8AC3E}">
        <p14:creationId xmlns:p14="http://schemas.microsoft.com/office/powerpoint/2010/main" val="1083627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644281" y="4247140"/>
            <a:ext cx="4704049" cy="461665"/>
          </a:xfrm>
          <a:prstGeom prst="rect">
            <a:avLst/>
          </a:prstGeom>
          <a:solidFill>
            <a:srgbClr val="FFFFDD"/>
          </a:solidFill>
        </p:spPr>
        <p:txBody>
          <a:bodyPr wrap="square" rtlCol="0">
            <a:spAutoFit/>
          </a:bodyPr>
          <a:lstStyle/>
          <a:p>
            <a:r>
              <a:rPr lang="en-GB" sz="2400" dirty="0">
                <a:solidFill>
                  <a:schemeClr val="tx2">
                    <a:lumMod val="75000"/>
                  </a:schemeClr>
                </a:solidFill>
              </a:rPr>
              <a:t>Total = 14+6+9+28 = 57</a:t>
            </a:r>
          </a:p>
        </p:txBody>
      </p:sp>
      <p:sp>
        <p:nvSpPr>
          <p:cNvPr id="8" name="TextBox 7"/>
          <p:cNvSpPr txBox="1"/>
          <p:nvPr/>
        </p:nvSpPr>
        <p:spPr>
          <a:xfrm>
            <a:off x="9260098" y="3110214"/>
            <a:ext cx="2088232" cy="1569660"/>
          </a:xfrm>
          <a:prstGeom prst="rect">
            <a:avLst/>
          </a:prstGeom>
          <a:solidFill>
            <a:srgbClr val="FFFFDD"/>
          </a:solidFill>
        </p:spPr>
        <p:txBody>
          <a:bodyPr wrap="square" rtlCol="0">
            <a:spAutoFit/>
          </a:bodyPr>
          <a:lstStyle/>
          <a:p>
            <a:r>
              <a:rPr lang="en-GB" sz="2400" dirty="0">
                <a:solidFill>
                  <a:schemeClr val="tx2">
                    <a:lumMod val="75000"/>
                  </a:schemeClr>
                </a:solidFill>
              </a:rPr>
              <a:t>Classified as:</a:t>
            </a:r>
          </a:p>
          <a:p>
            <a:r>
              <a:rPr lang="en-GB" sz="2400" dirty="0">
                <a:solidFill>
                  <a:schemeClr val="tx2">
                    <a:lumMod val="75000"/>
                  </a:schemeClr>
                </a:solidFill>
              </a:rPr>
              <a:t>14+9 = 23 bad</a:t>
            </a:r>
          </a:p>
          <a:p>
            <a:r>
              <a:rPr lang="en-GB" sz="2400" dirty="0">
                <a:solidFill>
                  <a:schemeClr val="tx2">
                    <a:lumMod val="75000"/>
                  </a:schemeClr>
                </a:solidFill>
              </a:rPr>
              <a:t>6 + 28 = 34 good</a:t>
            </a:r>
          </a:p>
        </p:txBody>
      </p:sp>
      <p:sp>
        <p:nvSpPr>
          <p:cNvPr id="7" name="TextBox 6"/>
          <p:cNvSpPr txBox="1"/>
          <p:nvPr/>
        </p:nvSpPr>
        <p:spPr>
          <a:xfrm>
            <a:off x="6667810" y="3121354"/>
            <a:ext cx="2088232" cy="1200329"/>
          </a:xfrm>
          <a:prstGeom prst="rect">
            <a:avLst/>
          </a:prstGeom>
          <a:solidFill>
            <a:srgbClr val="FFFFDD"/>
          </a:solidFill>
        </p:spPr>
        <p:txBody>
          <a:bodyPr wrap="square" rtlCol="0">
            <a:spAutoFit/>
          </a:bodyPr>
          <a:lstStyle/>
          <a:p>
            <a:r>
              <a:rPr lang="en-GB" sz="2400" dirty="0">
                <a:solidFill>
                  <a:schemeClr val="tx2">
                    <a:lumMod val="75000"/>
                  </a:schemeClr>
                </a:solidFill>
              </a:rPr>
              <a:t>Actual:</a:t>
            </a:r>
          </a:p>
          <a:p>
            <a:r>
              <a:rPr lang="en-GB" sz="2400" dirty="0">
                <a:solidFill>
                  <a:schemeClr val="tx2">
                    <a:lumMod val="75000"/>
                  </a:schemeClr>
                </a:solidFill>
              </a:rPr>
              <a:t>14 + 6 = 20 bad</a:t>
            </a:r>
          </a:p>
          <a:p>
            <a:r>
              <a:rPr lang="en-GB" sz="2400" dirty="0">
                <a:solidFill>
                  <a:schemeClr val="tx2">
                    <a:lumMod val="75000"/>
                  </a:schemeClr>
                </a:solidFill>
              </a:rPr>
              <a:t>9+28= 37 good</a:t>
            </a:r>
          </a:p>
        </p:txBody>
      </p:sp>
      <p:sp>
        <p:nvSpPr>
          <p:cNvPr id="5" name="Rectangle 4" descr="Confusion matrix example">
            <a:extLst>
              <a:ext uri="{FF2B5EF4-FFF2-40B4-BE49-F238E27FC236}">
                <a16:creationId xmlns:a16="http://schemas.microsoft.com/office/drawing/2014/main" id="{E0C0CA78-3652-4234-9604-04A1EDE73A90}"/>
              </a:ext>
            </a:extLst>
          </p:cNvPr>
          <p:cNvSpPr/>
          <p:nvPr/>
        </p:nvSpPr>
        <p:spPr>
          <a:xfrm>
            <a:off x="576898" y="3429000"/>
            <a:ext cx="5720663" cy="111205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6898" y="1715169"/>
                <a:ext cx="10248417" cy="4470822"/>
              </a:xfrm>
            </p:spPr>
            <p:txBody>
              <a:bodyPr/>
              <a:lstStyle/>
              <a:p>
                <a14:m>
                  <m:oMath xmlns:m="http://schemas.openxmlformats.org/officeDocument/2006/math">
                    <m:r>
                      <a:rPr lang="en-GB" sz="3200" i="1">
                        <a:latin typeface="Cambria Math"/>
                      </a:rPr>
                      <m:t>𝑘</m:t>
                    </m:r>
                    <m:r>
                      <a:rPr lang="en-GB" sz="3200" i="1">
                        <a:latin typeface="Cambria Math"/>
                      </a:rPr>
                      <m:t>=</m:t>
                    </m:r>
                    <m:f>
                      <m:fPr>
                        <m:ctrlPr>
                          <a:rPr lang="en-GB" sz="3200" i="1">
                            <a:latin typeface="Cambria Math" panose="02040503050406030204" pitchFamily="18" charset="0"/>
                          </a:rPr>
                        </m:ctrlPr>
                      </m:fPr>
                      <m:num>
                        <m:sSub>
                          <m:sSubPr>
                            <m:ctrlPr>
                              <a:rPr lang="en-GB" sz="3200" i="1">
                                <a:latin typeface="Cambria Math" panose="02040503050406030204" pitchFamily="18" charset="0"/>
                              </a:rPr>
                            </m:ctrlPr>
                          </m:sSubPr>
                          <m:e>
                            <m:r>
                              <a:rPr lang="en-GB" sz="3200" i="1">
                                <a:latin typeface="Cambria Math"/>
                              </a:rPr>
                              <m:t>𝑝</m:t>
                            </m:r>
                          </m:e>
                          <m:sub>
                            <m:r>
                              <a:rPr lang="en-GB" sz="3200" i="1">
                                <a:latin typeface="Cambria Math"/>
                              </a:rPr>
                              <m:t>𝑜</m:t>
                            </m:r>
                          </m:sub>
                        </m:sSub>
                        <m:r>
                          <a:rPr lang="en-GB" sz="3200" i="1">
                            <a:latin typeface="Cambria Math"/>
                          </a:rPr>
                          <m:t>−</m:t>
                        </m:r>
                        <m:sSub>
                          <m:sSubPr>
                            <m:ctrlPr>
                              <a:rPr lang="en-GB" sz="3200" i="1">
                                <a:latin typeface="Cambria Math" panose="02040503050406030204" pitchFamily="18" charset="0"/>
                              </a:rPr>
                            </m:ctrlPr>
                          </m:sSubPr>
                          <m:e>
                            <m:r>
                              <a:rPr lang="en-GB" sz="3200" i="1">
                                <a:latin typeface="Cambria Math"/>
                              </a:rPr>
                              <m:t>𝑝</m:t>
                            </m:r>
                          </m:e>
                          <m:sub>
                            <m:r>
                              <a:rPr lang="en-GB" sz="3200" i="1">
                                <a:latin typeface="Cambria Math"/>
                              </a:rPr>
                              <m:t>𝑒</m:t>
                            </m:r>
                          </m:sub>
                        </m:sSub>
                      </m:num>
                      <m:den>
                        <m:r>
                          <a:rPr lang="en-GB" sz="3200" i="1">
                            <a:latin typeface="Cambria Math"/>
                          </a:rPr>
                          <m:t>1 −</m:t>
                        </m:r>
                        <m:sSub>
                          <m:sSubPr>
                            <m:ctrlPr>
                              <a:rPr lang="en-GB" sz="3200" i="1">
                                <a:latin typeface="Cambria Math" panose="02040503050406030204" pitchFamily="18" charset="0"/>
                              </a:rPr>
                            </m:ctrlPr>
                          </m:sSubPr>
                          <m:e>
                            <m:r>
                              <a:rPr lang="en-GB" sz="3200" i="1">
                                <a:latin typeface="Cambria Math"/>
                              </a:rPr>
                              <m:t>𝑝</m:t>
                            </m:r>
                          </m:e>
                          <m:sub>
                            <m:r>
                              <a:rPr lang="en-GB" sz="3200" i="1">
                                <a:latin typeface="Cambria Math"/>
                              </a:rPr>
                              <m:t>𝑒</m:t>
                            </m:r>
                          </m:sub>
                        </m:sSub>
                      </m:den>
                    </m:f>
                  </m:oMath>
                </a14:m>
                <a:endParaRPr lang="en-GB" dirty="0"/>
              </a:p>
              <a:p>
                <a:r>
                  <a:rPr lang="en-GB" dirty="0"/>
                  <a:t>P</a:t>
                </a:r>
                <a:r>
                  <a:rPr lang="en-GB" baseline="-25000" dirty="0"/>
                  <a:t>o</a:t>
                </a:r>
                <a:r>
                  <a:rPr lang="en-GB" dirty="0"/>
                  <a:t> probability of observation</a:t>
                </a:r>
              </a:p>
              <a:p>
                <a:r>
                  <a:rPr lang="en-GB" dirty="0" err="1"/>
                  <a:t>P</a:t>
                </a:r>
                <a:r>
                  <a:rPr lang="en-GB" baseline="-25000" dirty="0" err="1"/>
                  <a:t>e</a:t>
                </a:r>
                <a:r>
                  <a:rPr lang="en-GB" dirty="0"/>
                  <a:t> probability of chance agreement</a:t>
                </a:r>
              </a:p>
              <a:p>
                <a:pPr marL="0" indent="0">
                  <a:lnSpc>
                    <a:spcPct val="80000"/>
                  </a:lnSpc>
                  <a:spcBef>
                    <a:spcPts val="300"/>
                  </a:spcBef>
                  <a:buNone/>
                </a:pPr>
                <a:r>
                  <a:rPr lang="en-GB" dirty="0">
                    <a:latin typeface="Courier New" panose="02070309020205020404" pitchFamily="49" charset="0"/>
                    <a:cs typeface="Courier New" panose="02070309020205020404" pitchFamily="49" charset="0"/>
                  </a:rPr>
                  <a:t> a  b   &lt;-- classified as</a:t>
                </a:r>
              </a:p>
              <a:p>
                <a:pPr marL="0" indent="0">
                  <a:lnSpc>
                    <a:spcPct val="80000"/>
                  </a:lnSpc>
                  <a:spcBef>
                    <a:spcPts val="300"/>
                  </a:spcBef>
                  <a:buNone/>
                </a:pPr>
                <a:r>
                  <a:rPr lang="en-GB" dirty="0">
                    <a:latin typeface="Courier New" panose="02070309020205020404" pitchFamily="49" charset="0"/>
                    <a:cs typeface="Courier New" panose="02070309020205020404" pitchFamily="49" charset="0"/>
                  </a:rPr>
                  <a:t>14  6 |  a = bad</a:t>
                </a:r>
              </a:p>
              <a:p>
                <a:pPr marL="0" indent="0">
                  <a:lnSpc>
                    <a:spcPct val="80000"/>
                  </a:lnSpc>
                  <a:spcBef>
                    <a:spcPts val="300"/>
                  </a:spcBef>
                  <a:buNone/>
                </a:pPr>
                <a:r>
                  <a:rPr lang="en-GB" dirty="0">
                    <a:latin typeface="Courier New" panose="02070309020205020404" pitchFamily="49" charset="0"/>
                    <a:cs typeface="Courier New" panose="02070309020205020404" pitchFamily="49" charset="0"/>
                  </a:rPr>
                  <a:t> 9 28 |  b = good</a:t>
                </a:r>
              </a:p>
              <a:p>
                <a:pPr marL="0" indent="0">
                  <a:spcBef>
                    <a:spcPts val="1200"/>
                  </a:spcBef>
                  <a:buNone/>
                </a:pPr>
                <a:r>
                  <a:rPr lang="en-GB" dirty="0"/>
                  <a:t>P</a:t>
                </a:r>
                <a:r>
                  <a:rPr lang="en-GB" baseline="-25000" dirty="0"/>
                  <a:t>e</a:t>
                </a:r>
                <a:r>
                  <a:rPr lang="en-GB" dirty="0"/>
                  <a:t> = 20/57 * 23/57 + 37/57 * 34/57 = 0.529 (agree by chance)</a:t>
                </a:r>
              </a:p>
              <a:p>
                <a:pPr marL="0" indent="0">
                  <a:buNone/>
                </a:pPr>
                <a:r>
                  <a:rPr lang="en-GB" dirty="0"/>
                  <a:t>P</a:t>
                </a:r>
                <a:r>
                  <a:rPr lang="en-GB" baseline="-25000" dirty="0"/>
                  <a:t>o</a:t>
                </a:r>
                <a:r>
                  <a:rPr lang="en-GB" dirty="0"/>
                  <a:t> = (14+28)/57 = 0.737 (accuracy in testing)</a:t>
                </a:r>
              </a:p>
              <a:p>
                <a:pPr marL="0" indent="0">
                  <a:buNone/>
                </a:pPr>
                <a14:m>
                  <m:oMath xmlns:m="http://schemas.openxmlformats.org/officeDocument/2006/math">
                    <m:r>
                      <a:rPr lang="en-GB" i="1">
                        <a:latin typeface="Cambria Math"/>
                      </a:rPr>
                      <m:t>𝑘</m:t>
                    </m:r>
                    <m:r>
                      <a:rPr lang="en-GB" i="1">
                        <a:latin typeface="Cambria Math"/>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a:rPr>
                              <m:t>𝑝</m:t>
                            </m:r>
                          </m:e>
                          <m:sub>
                            <m:r>
                              <a:rPr lang="en-GB" i="1">
                                <a:latin typeface="Cambria Math"/>
                              </a:rPr>
                              <m:t>𝑜</m:t>
                            </m:r>
                          </m:sub>
                        </m:sSub>
                        <m:r>
                          <a:rPr lang="en-GB" i="1">
                            <a:latin typeface="Cambria Math"/>
                          </a:rPr>
                          <m:t>−</m:t>
                        </m:r>
                        <m:sSub>
                          <m:sSubPr>
                            <m:ctrlPr>
                              <a:rPr lang="en-GB" i="1">
                                <a:latin typeface="Cambria Math" panose="02040503050406030204" pitchFamily="18" charset="0"/>
                              </a:rPr>
                            </m:ctrlPr>
                          </m:sSubPr>
                          <m:e>
                            <m:r>
                              <a:rPr lang="en-GB" i="1">
                                <a:latin typeface="Cambria Math"/>
                              </a:rPr>
                              <m:t>𝑝</m:t>
                            </m:r>
                          </m:e>
                          <m:sub>
                            <m:r>
                              <a:rPr lang="en-GB" i="1">
                                <a:latin typeface="Cambria Math"/>
                              </a:rPr>
                              <m:t>𝑒</m:t>
                            </m:r>
                          </m:sub>
                        </m:sSub>
                      </m:num>
                      <m:den>
                        <m:r>
                          <a:rPr lang="en-GB" i="1">
                            <a:latin typeface="Cambria Math"/>
                          </a:rPr>
                          <m:t>1 −</m:t>
                        </m:r>
                        <m:sSub>
                          <m:sSubPr>
                            <m:ctrlPr>
                              <a:rPr lang="en-GB" i="1">
                                <a:latin typeface="Cambria Math" panose="02040503050406030204" pitchFamily="18" charset="0"/>
                              </a:rPr>
                            </m:ctrlPr>
                          </m:sSubPr>
                          <m:e>
                            <m:r>
                              <a:rPr lang="en-GB" i="1">
                                <a:latin typeface="Cambria Math"/>
                              </a:rPr>
                              <m:t>𝑝</m:t>
                            </m:r>
                          </m:e>
                          <m:sub>
                            <m:r>
                              <a:rPr lang="en-GB" i="1">
                                <a:latin typeface="Cambria Math"/>
                              </a:rPr>
                              <m:t>𝑒</m:t>
                            </m:r>
                          </m:sub>
                        </m:sSub>
                      </m:den>
                    </m:f>
                  </m:oMath>
                </a14:m>
                <a:r>
                  <a:rPr lang="en-GB" dirty="0"/>
                  <a:t> = </a:t>
                </a:r>
                <a14:m>
                  <m:oMath xmlns:m="http://schemas.openxmlformats.org/officeDocument/2006/math">
                    <m:f>
                      <m:fPr>
                        <m:ctrlPr>
                          <a:rPr lang="en-GB" i="1">
                            <a:latin typeface="Cambria Math" panose="02040503050406030204" pitchFamily="18" charset="0"/>
                          </a:rPr>
                        </m:ctrlPr>
                      </m:fPr>
                      <m:num>
                        <m:r>
                          <a:rPr lang="en-GB" i="1">
                            <a:latin typeface="Cambria Math"/>
                          </a:rPr>
                          <m:t>0.737 −0.529</m:t>
                        </m:r>
                      </m:num>
                      <m:den>
                        <m:r>
                          <a:rPr lang="en-GB" i="1">
                            <a:latin typeface="Cambria Math"/>
                          </a:rPr>
                          <m:t>1 −0.529</m:t>
                        </m:r>
                      </m:den>
                    </m:f>
                  </m:oMath>
                </a14:m>
                <a:r>
                  <a:rPr lang="en-GB" dirty="0"/>
                  <a:t> = 0.442</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6898" y="1715169"/>
                <a:ext cx="10248417" cy="4470822"/>
              </a:xfrm>
              <a:blipFill>
                <a:blip r:embed="rId2"/>
                <a:stretch>
                  <a:fillRect l="-1249" b="-4905"/>
                </a:stretch>
              </a:blipFill>
            </p:spPr>
            <p:txBody>
              <a:bodyPr/>
              <a:lstStyle/>
              <a:p>
                <a:r>
                  <a:rPr lang="en-GB">
                    <a:noFill/>
                  </a:rPr>
                  <a:t> </a:t>
                </a:r>
              </a:p>
            </p:txBody>
          </p:sp>
        </mc:Fallback>
      </mc:AlternateContent>
      <p:sp>
        <p:nvSpPr>
          <p:cNvPr id="2" name="Title 1"/>
          <p:cNvSpPr>
            <a:spLocks noGrp="1"/>
          </p:cNvSpPr>
          <p:nvPr>
            <p:ph type="title"/>
          </p:nvPr>
        </p:nvSpPr>
        <p:spPr>
          <a:xfrm>
            <a:off x="254643" y="929109"/>
            <a:ext cx="11735795" cy="757129"/>
          </a:xfrm>
        </p:spPr>
        <p:txBody>
          <a:bodyPr/>
          <a:lstStyle/>
          <a:p>
            <a:r>
              <a:rPr lang="en-GB" dirty="0"/>
              <a:t>Kappa (inter-related agreement – nominal class)</a:t>
            </a:r>
          </a:p>
        </p:txBody>
      </p:sp>
    </p:spTree>
    <p:extLst>
      <p:ext uri="{BB962C8B-B14F-4D97-AF65-F5344CB8AC3E}">
        <p14:creationId xmlns:p14="http://schemas.microsoft.com/office/powerpoint/2010/main" val="249764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Kappa</a:t>
            </a:r>
          </a:p>
        </p:txBody>
      </p:sp>
      <p:sp>
        <p:nvSpPr>
          <p:cNvPr id="3" name="Content Placeholder 2"/>
          <p:cNvSpPr>
            <a:spLocks noGrp="1"/>
          </p:cNvSpPr>
          <p:nvPr>
            <p:ph idx="1"/>
          </p:nvPr>
        </p:nvSpPr>
        <p:spPr/>
        <p:txBody>
          <a:bodyPr/>
          <a:lstStyle/>
          <a:p>
            <a:r>
              <a:rPr lang="en-GB" dirty="0"/>
              <a:t>Takes into account chance agreement.</a:t>
            </a:r>
          </a:p>
          <a:p>
            <a:r>
              <a:rPr lang="en-GB" dirty="0"/>
              <a:t>Interpretation:</a:t>
            </a:r>
          </a:p>
          <a:p>
            <a:pPr lvl="1"/>
            <a:r>
              <a:rPr lang="en-GB" dirty="0"/>
              <a:t>Little agreement: k &lt; 0.20</a:t>
            </a:r>
          </a:p>
          <a:p>
            <a:pPr lvl="1"/>
            <a:r>
              <a:rPr lang="en-GB" dirty="0"/>
              <a:t>Some agreement:  0.20 </a:t>
            </a:r>
            <a:r>
              <a:rPr lang="en-GB" dirty="0">
                <a:sym typeface="Symbol"/>
              </a:rPr>
              <a:t> k &lt;</a:t>
            </a:r>
            <a:r>
              <a:rPr lang="en-GB" dirty="0"/>
              <a:t> 0.40</a:t>
            </a:r>
          </a:p>
          <a:p>
            <a:pPr lvl="1"/>
            <a:r>
              <a:rPr lang="en-GB" dirty="0"/>
              <a:t>Moderate agreement: 0.40 </a:t>
            </a:r>
            <a:r>
              <a:rPr lang="en-GB" dirty="0">
                <a:sym typeface="Symbol"/>
              </a:rPr>
              <a:t> k &lt;</a:t>
            </a:r>
            <a:r>
              <a:rPr lang="en-GB" dirty="0"/>
              <a:t> 0.60</a:t>
            </a:r>
          </a:p>
          <a:p>
            <a:pPr lvl="1"/>
            <a:r>
              <a:rPr lang="en-GB" dirty="0"/>
              <a:t>Good agreement: 0.60 </a:t>
            </a:r>
            <a:r>
              <a:rPr lang="en-GB" dirty="0">
                <a:sym typeface="Symbol"/>
              </a:rPr>
              <a:t> k &lt;</a:t>
            </a:r>
            <a:r>
              <a:rPr lang="en-GB" dirty="0"/>
              <a:t> 0.80</a:t>
            </a:r>
          </a:p>
          <a:p>
            <a:pPr lvl="1"/>
            <a:r>
              <a:rPr lang="en-GB" dirty="0"/>
              <a:t>Very good agreement: 0.80 </a:t>
            </a:r>
            <a:r>
              <a:rPr lang="en-GB" dirty="0">
                <a:sym typeface="Symbol"/>
              </a:rPr>
              <a:t> k &lt;</a:t>
            </a:r>
            <a:r>
              <a:rPr lang="en-GB" dirty="0"/>
              <a:t> 1.00 </a:t>
            </a:r>
          </a:p>
          <a:p>
            <a:endParaRPr lang="en-GB" dirty="0"/>
          </a:p>
        </p:txBody>
      </p:sp>
    </p:spTree>
    <p:extLst>
      <p:ext uri="{BB962C8B-B14F-4D97-AF65-F5344CB8AC3E}">
        <p14:creationId xmlns:p14="http://schemas.microsoft.com/office/powerpoint/2010/main" val="2524880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GB" altLang="en-US"/>
              <a:t>Contents</a:t>
            </a:r>
          </a:p>
        </p:txBody>
      </p:sp>
      <p:sp>
        <p:nvSpPr>
          <p:cNvPr id="7171" name="Rectangle 3"/>
          <p:cNvSpPr>
            <a:spLocks noGrp="1" noChangeArrowheads="1"/>
          </p:cNvSpPr>
          <p:nvPr>
            <p:ph type="body" idx="1"/>
          </p:nvPr>
        </p:nvSpPr>
        <p:spPr/>
        <p:txBody>
          <a:bodyPr/>
          <a:lstStyle/>
          <a:p>
            <a:r>
              <a:rPr lang="en-GB" altLang="en-US" dirty="0"/>
              <a:t>Predictive model evaluation</a:t>
            </a:r>
          </a:p>
          <a:p>
            <a:pPr lvl="1"/>
            <a:r>
              <a:rPr lang="en-GB" altLang="en-US" dirty="0"/>
              <a:t>Classification metrics</a:t>
            </a:r>
          </a:p>
          <a:p>
            <a:pPr lvl="1"/>
            <a:r>
              <a:rPr lang="en-GB" altLang="en-US" dirty="0"/>
              <a:t>Experimental design</a:t>
            </a:r>
          </a:p>
          <a:p>
            <a:r>
              <a:rPr lang="en-GB" altLang="en-US" dirty="0"/>
              <a:t>Clustering evaluation</a:t>
            </a:r>
          </a:p>
          <a:p>
            <a:r>
              <a:rPr lang="en-GB" altLang="en-US" dirty="0"/>
              <a:t>Association rules evaluation</a:t>
            </a:r>
          </a:p>
        </p:txBody>
      </p:sp>
    </p:spTree>
    <p:extLst>
      <p:ext uri="{BB962C8B-B14F-4D97-AF65-F5344CB8AC3E}">
        <p14:creationId xmlns:p14="http://schemas.microsoft.com/office/powerpoint/2010/main" val="3320571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2E98B-3C96-429E-A2BC-3185AAC27394}"/>
              </a:ext>
            </a:extLst>
          </p:cNvPr>
          <p:cNvSpPr>
            <a:spLocks noGrp="1"/>
          </p:cNvSpPr>
          <p:nvPr>
            <p:ph type="title"/>
          </p:nvPr>
        </p:nvSpPr>
        <p:spPr/>
        <p:txBody>
          <a:bodyPr/>
          <a:lstStyle/>
          <a:p>
            <a:r>
              <a:rPr lang="en-GB" dirty="0"/>
              <a:t>Experimental design</a:t>
            </a:r>
          </a:p>
        </p:txBody>
      </p:sp>
      <p:sp>
        <p:nvSpPr>
          <p:cNvPr id="3" name="Content Placeholder 2">
            <a:extLst>
              <a:ext uri="{FF2B5EF4-FFF2-40B4-BE49-F238E27FC236}">
                <a16:creationId xmlns:a16="http://schemas.microsoft.com/office/drawing/2014/main" id="{4C9DE0F3-54E4-465C-BFA0-7C15142F9655}"/>
              </a:ext>
            </a:extLst>
          </p:cNvPr>
          <p:cNvSpPr>
            <a:spLocks noGrp="1"/>
          </p:cNvSpPr>
          <p:nvPr>
            <p:ph idx="1"/>
          </p:nvPr>
        </p:nvSpPr>
        <p:spPr/>
        <p:txBody>
          <a:bodyPr/>
          <a:lstStyle/>
          <a:p>
            <a:r>
              <a:rPr lang="en-GB" dirty="0"/>
              <a:t>Design experiments to build and evaluate model.</a:t>
            </a:r>
          </a:p>
          <a:p>
            <a:r>
              <a:rPr lang="en-GB" dirty="0"/>
              <a:t>Consider bias vs. variance trade-off.</a:t>
            </a:r>
          </a:p>
          <a:p>
            <a:r>
              <a:rPr lang="en-GB" dirty="0"/>
              <a:t>Consider dataset imbalance – dataset where one type of target scenario is much more represented than another one.</a:t>
            </a:r>
          </a:p>
          <a:p>
            <a:r>
              <a:rPr lang="en-GB" dirty="0"/>
              <a:t>Lots of data required! Need data to</a:t>
            </a:r>
          </a:p>
          <a:p>
            <a:pPr lvl="1"/>
            <a:r>
              <a:rPr lang="en-GB" dirty="0"/>
              <a:t>Tune models</a:t>
            </a:r>
          </a:p>
          <a:p>
            <a:pPr lvl="2"/>
            <a:r>
              <a:rPr lang="en-GB" dirty="0"/>
              <a:t>Optimise parameter values</a:t>
            </a:r>
          </a:p>
          <a:p>
            <a:pPr lvl="2"/>
            <a:r>
              <a:rPr lang="en-GB" dirty="0"/>
              <a:t>Need training and testing sets</a:t>
            </a:r>
          </a:p>
          <a:p>
            <a:pPr lvl="1"/>
            <a:r>
              <a:rPr lang="en-GB" dirty="0"/>
              <a:t>Test final model</a:t>
            </a:r>
          </a:p>
          <a:p>
            <a:pPr lvl="2"/>
            <a:r>
              <a:rPr lang="en-GB" dirty="0"/>
              <a:t>Need additional testing set.</a:t>
            </a:r>
          </a:p>
        </p:txBody>
      </p:sp>
      <p:sp>
        <p:nvSpPr>
          <p:cNvPr id="4" name="Footer Placeholder 3">
            <a:extLst>
              <a:ext uri="{FF2B5EF4-FFF2-40B4-BE49-F238E27FC236}">
                <a16:creationId xmlns:a16="http://schemas.microsoft.com/office/drawing/2014/main" id="{B3D31B9D-F57F-4A9F-8861-E6343E1785AE}"/>
              </a:ext>
            </a:extLst>
          </p:cNvPr>
          <p:cNvSpPr>
            <a:spLocks noGrp="1"/>
          </p:cNvSpPr>
          <p:nvPr>
            <p:ph type="ftr" sz="quarter" idx="11"/>
          </p:nvPr>
        </p:nvSpPr>
        <p:spPr/>
        <p:txBody>
          <a:bodyPr/>
          <a:lstStyle/>
          <a:p>
            <a:pPr algn="ctr"/>
            <a:r>
              <a:rPr lang="en-US"/>
              <a:t>School of Computing</a:t>
            </a:r>
            <a:endParaRPr lang="en-US" dirty="0"/>
          </a:p>
        </p:txBody>
      </p:sp>
    </p:spTree>
    <p:extLst>
      <p:ext uri="{BB962C8B-B14F-4D97-AF65-F5344CB8AC3E}">
        <p14:creationId xmlns:p14="http://schemas.microsoft.com/office/powerpoint/2010/main" val="2374293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07681-CBC5-4762-9AEB-F19A52D4EA2E}"/>
              </a:ext>
            </a:extLst>
          </p:cNvPr>
          <p:cNvSpPr>
            <a:spLocks noGrp="1"/>
          </p:cNvSpPr>
          <p:nvPr>
            <p:ph type="title"/>
          </p:nvPr>
        </p:nvSpPr>
        <p:spPr/>
        <p:txBody>
          <a:bodyPr/>
          <a:lstStyle/>
          <a:p>
            <a:r>
              <a:rPr lang="en-GB" dirty="0"/>
              <a:t>Making the most of data</a:t>
            </a:r>
          </a:p>
        </p:txBody>
      </p:sp>
      <p:sp>
        <p:nvSpPr>
          <p:cNvPr id="3" name="Content Placeholder 2">
            <a:extLst>
              <a:ext uri="{FF2B5EF4-FFF2-40B4-BE49-F238E27FC236}">
                <a16:creationId xmlns:a16="http://schemas.microsoft.com/office/drawing/2014/main" id="{9575632D-96DA-4504-A212-925194698930}"/>
              </a:ext>
            </a:extLst>
          </p:cNvPr>
          <p:cNvSpPr>
            <a:spLocks noGrp="1"/>
          </p:cNvSpPr>
          <p:nvPr>
            <p:ph idx="1"/>
          </p:nvPr>
        </p:nvSpPr>
        <p:spPr/>
        <p:txBody>
          <a:bodyPr/>
          <a:lstStyle/>
          <a:p>
            <a:r>
              <a:rPr lang="en-GB" dirty="0"/>
              <a:t>Need data to</a:t>
            </a:r>
          </a:p>
          <a:p>
            <a:pPr lvl="1"/>
            <a:r>
              <a:rPr lang="en-GB" dirty="0"/>
              <a:t>Tune models</a:t>
            </a:r>
          </a:p>
          <a:p>
            <a:pPr lvl="2"/>
            <a:r>
              <a:rPr lang="en-GB" dirty="0"/>
              <a:t>Dataset divided into</a:t>
            </a:r>
          </a:p>
          <a:p>
            <a:pPr lvl="3"/>
            <a:r>
              <a:rPr lang="en-GB" dirty="0"/>
              <a:t>Training set: to build the models with different parameter values</a:t>
            </a:r>
          </a:p>
          <a:p>
            <a:pPr lvl="3"/>
            <a:r>
              <a:rPr lang="en-GB" dirty="0"/>
              <a:t>Test set: to test the model built with specific parameter settings</a:t>
            </a:r>
          </a:p>
          <a:p>
            <a:pPr lvl="3"/>
            <a:r>
              <a:rPr lang="en-GB" dirty="0"/>
              <a:t>Once testing is completed model is built with all the data.</a:t>
            </a:r>
          </a:p>
          <a:p>
            <a:pPr lvl="2"/>
            <a:r>
              <a:rPr lang="en-GB" dirty="0"/>
              <a:t>Methods below refer to this tuning - testing</a:t>
            </a:r>
          </a:p>
          <a:p>
            <a:pPr lvl="1"/>
            <a:r>
              <a:rPr lang="en-GB" dirty="0"/>
              <a:t>Additional test set required</a:t>
            </a:r>
          </a:p>
          <a:p>
            <a:pPr lvl="2"/>
            <a:r>
              <a:rPr lang="en-GB" dirty="0"/>
              <a:t>To test the final model, once the tuning has been optimised.</a:t>
            </a:r>
          </a:p>
        </p:txBody>
      </p:sp>
      <p:sp>
        <p:nvSpPr>
          <p:cNvPr id="4" name="Footer Placeholder 3">
            <a:extLst>
              <a:ext uri="{FF2B5EF4-FFF2-40B4-BE49-F238E27FC236}">
                <a16:creationId xmlns:a16="http://schemas.microsoft.com/office/drawing/2014/main" id="{BED052FA-737E-4A7C-9582-1D8F83758ECC}"/>
              </a:ext>
            </a:extLst>
          </p:cNvPr>
          <p:cNvSpPr>
            <a:spLocks noGrp="1"/>
          </p:cNvSpPr>
          <p:nvPr>
            <p:ph type="ftr" sz="quarter" idx="11"/>
          </p:nvPr>
        </p:nvSpPr>
        <p:spPr/>
        <p:txBody>
          <a:bodyPr/>
          <a:lstStyle/>
          <a:p>
            <a:pPr algn="ctr"/>
            <a:r>
              <a:rPr lang="en-US"/>
              <a:t>School of Computing</a:t>
            </a:r>
            <a:endParaRPr lang="en-US" dirty="0"/>
          </a:p>
        </p:txBody>
      </p:sp>
    </p:spTree>
    <p:extLst>
      <p:ext uri="{BB962C8B-B14F-4D97-AF65-F5344CB8AC3E}">
        <p14:creationId xmlns:p14="http://schemas.microsoft.com/office/powerpoint/2010/main" val="181881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GB" altLang="en-US"/>
              <a:t>Contents</a:t>
            </a:r>
          </a:p>
        </p:txBody>
      </p:sp>
      <p:sp>
        <p:nvSpPr>
          <p:cNvPr id="7171" name="Rectangle 3"/>
          <p:cNvSpPr>
            <a:spLocks noGrp="1" noChangeArrowheads="1"/>
          </p:cNvSpPr>
          <p:nvPr>
            <p:ph type="body" idx="1"/>
          </p:nvPr>
        </p:nvSpPr>
        <p:spPr/>
        <p:txBody>
          <a:bodyPr/>
          <a:lstStyle/>
          <a:p>
            <a:r>
              <a:rPr lang="en-GB" altLang="en-US" b="1" dirty="0"/>
              <a:t>Predictive model evaluation</a:t>
            </a:r>
          </a:p>
          <a:p>
            <a:pPr lvl="1"/>
            <a:r>
              <a:rPr lang="en-GB" altLang="en-US" b="1" dirty="0"/>
              <a:t>Classification metrics</a:t>
            </a:r>
          </a:p>
          <a:p>
            <a:pPr lvl="1"/>
            <a:r>
              <a:rPr lang="en-GB" altLang="en-US" dirty="0"/>
              <a:t>Experimental design</a:t>
            </a:r>
          </a:p>
          <a:p>
            <a:r>
              <a:rPr lang="en-GB" altLang="en-US" dirty="0"/>
              <a:t>Clustering evaluation</a:t>
            </a:r>
          </a:p>
          <a:p>
            <a:r>
              <a:rPr lang="en-GB" altLang="en-US" dirty="0"/>
              <a:t>Association rules evaluation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Rectangle 3"/>
          <p:cNvSpPr>
            <a:spLocks noGrp="1" noChangeArrowheads="1"/>
          </p:cNvSpPr>
          <p:nvPr>
            <p:ph type="body" sz="half" idx="1"/>
          </p:nvPr>
        </p:nvSpPr>
        <p:spPr>
          <a:xfrm>
            <a:off x="664429" y="1769929"/>
            <a:ext cx="10488083" cy="4114800"/>
          </a:xfrm>
        </p:spPr>
        <p:txBody>
          <a:bodyPr/>
          <a:lstStyle/>
          <a:p>
            <a:r>
              <a:rPr lang="en-GB" dirty="0"/>
              <a:t>Holdout procedure</a:t>
            </a:r>
          </a:p>
          <a:p>
            <a:pPr lvl="1"/>
            <a:r>
              <a:rPr lang="en-GB" dirty="0"/>
              <a:t>Holdout certain amount of data for testing</a:t>
            </a:r>
          </a:p>
          <a:p>
            <a:pPr lvl="2"/>
            <a:r>
              <a:rPr lang="en-GB" dirty="0"/>
              <a:t>use remainder for training</a:t>
            </a:r>
          </a:p>
          <a:p>
            <a:pPr lvl="2"/>
            <a:r>
              <a:rPr lang="en-GB" dirty="0"/>
              <a:t>one third for testing (2), the rest for training (1)</a:t>
            </a:r>
          </a:p>
          <a:p>
            <a:r>
              <a:rPr lang="en-GB" dirty="0"/>
              <a:t>Dilemma</a:t>
            </a:r>
          </a:p>
          <a:p>
            <a:pPr lvl="1"/>
            <a:r>
              <a:rPr lang="en-GB" dirty="0"/>
              <a:t>the larger the training data the better the classifier</a:t>
            </a:r>
          </a:p>
          <a:p>
            <a:pPr lvl="1"/>
            <a:r>
              <a:rPr lang="en-GB" dirty="0"/>
              <a:t>the larger the test data the more accurate the error estimate</a:t>
            </a:r>
          </a:p>
          <a:p>
            <a:r>
              <a:rPr lang="en-GB" dirty="0"/>
              <a:t>After evaluation </a:t>
            </a:r>
          </a:p>
          <a:p>
            <a:pPr lvl="1"/>
            <a:r>
              <a:rPr lang="en-GB" dirty="0"/>
              <a:t>all data may be used to build final classifier</a:t>
            </a:r>
          </a:p>
        </p:txBody>
      </p:sp>
      <p:sp>
        <p:nvSpPr>
          <p:cNvPr id="178180" name="Rectangle 4"/>
          <p:cNvSpPr>
            <a:spLocks noGrp="1" noChangeArrowheads="1"/>
          </p:cNvSpPr>
          <p:nvPr>
            <p:ph type="title"/>
          </p:nvPr>
        </p:nvSpPr>
        <p:spPr>
          <a:xfrm>
            <a:off x="664429" y="945357"/>
            <a:ext cx="10488083" cy="942437"/>
          </a:xfrm>
        </p:spPr>
        <p:txBody>
          <a:bodyPr/>
          <a:lstStyle/>
          <a:p>
            <a:r>
              <a:rPr lang="en-GB" b="1" dirty="0">
                <a:solidFill>
                  <a:srgbClr val="69216A"/>
                </a:solidFill>
                <a:latin typeface="+mn-lt"/>
              </a:rPr>
              <a:t>Utilising the Available Data</a:t>
            </a:r>
          </a:p>
        </p:txBody>
      </p:sp>
      <p:pic>
        <p:nvPicPr>
          <p:cNvPr id="3" name="Content Placeholder 2" descr="Hold out - often 1/3 for testing, 2/3 for training.">
            <a:extLst>
              <a:ext uri="{FF2B5EF4-FFF2-40B4-BE49-F238E27FC236}">
                <a16:creationId xmlns:a16="http://schemas.microsoft.com/office/drawing/2014/main" id="{38200D18-FACF-447F-9098-8CB557650F0B}"/>
              </a:ext>
            </a:extLst>
          </p:cNvPr>
          <p:cNvPicPr>
            <a:picLocks noGrp="1" noChangeAspect="1"/>
          </p:cNvPicPr>
          <p:nvPr>
            <p:ph sz="half" idx="2"/>
          </p:nvPr>
        </p:nvPicPr>
        <p:blipFill rotWithShape="1">
          <a:blip r:embed="rId3"/>
          <a:srcRect l="32658" t="20784" r="35765" b="15951"/>
          <a:stretch/>
        </p:blipFill>
        <p:spPr>
          <a:xfrm>
            <a:off x="8214360" y="1628714"/>
            <a:ext cx="2529840" cy="246499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r>
              <a:rPr lang="en-GB" dirty="0"/>
              <a:t>Holdout Evaluation</a:t>
            </a:r>
          </a:p>
        </p:txBody>
      </p:sp>
      <p:sp>
        <p:nvSpPr>
          <p:cNvPr id="253955" name="Rectangle 3"/>
          <p:cNvSpPr>
            <a:spLocks noGrp="1" noChangeArrowheads="1"/>
          </p:cNvSpPr>
          <p:nvPr>
            <p:ph type="body" idx="1"/>
          </p:nvPr>
        </p:nvSpPr>
        <p:spPr/>
        <p:txBody>
          <a:bodyPr/>
          <a:lstStyle/>
          <a:p>
            <a:r>
              <a:rPr lang="en-GB" dirty="0"/>
              <a:t>Samples should be representative</a:t>
            </a:r>
          </a:p>
          <a:p>
            <a:pPr lvl="1"/>
            <a:r>
              <a:rPr lang="en-GB" dirty="0"/>
              <a:t>Each class is represented with approximately equal proportions in both subsets</a:t>
            </a:r>
          </a:p>
          <a:p>
            <a:pPr lvl="1"/>
            <a:r>
              <a:rPr lang="en-GB" dirty="0"/>
              <a:t>This is called </a:t>
            </a:r>
            <a:r>
              <a:rPr lang="en-GB" b="1" dirty="0">
                <a:solidFill>
                  <a:schemeClr val="accent1">
                    <a:lumMod val="75000"/>
                  </a:schemeClr>
                </a:solidFill>
              </a:rPr>
              <a:t>stratified hold-out</a:t>
            </a:r>
          </a:p>
          <a:p>
            <a:r>
              <a:rPr lang="en-GB" dirty="0"/>
              <a:t>Repeated holdout</a:t>
            </a:r>
          </a:p>
          <a:p>
            <a:pPr lvl="1"/>
            <a:r>
              <a:rPr lang="en-GB" dirty="0"/>
              <a:t>Randomly select test set each iteration</a:t>
            </a:r>
          </a:p>
          <a:p>
            <a:pPr lvl="1"/>
            <a:r>
              <a:rPr lang="en-GB" dirty="0"/>
              <a:t>Calculate average metric (e.g. error)</a:t>
            </a:r>
          </a:p>
          <a:p>
            <a:r>
              <a:rPr lang="en-GB" dirty="0"/>
              <a:t>Can overlapping test sets be avoided?</a:t>
            </a:r>
          </a:p>
          <a:p>
            <a:pPr lvl="1"/>
            <a:r>
              <a:rPr lang="en-GB" dirty="0"/>
              <a:t>Exploit test-train splits, but…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0 fold cross validation">
            <a:extLst>
              <a:ext uri="{FF2B5EF4-FFF2-40B4-BE49-F238E27FC236}">
                <a16:creationId xmlns:a16="http://schemas.microsoft.com/office/drawing/2014/main" id="{8858DDAE-DBD9-4753-B78A-A80237B5076E}"/>
              </a:ext>
            </a:extLst>
          </p:cNvPr>
          <p:cNvPicPr>
            <a:picLocks noChangeAspect="1"/>
          </p:cNvPicPr>
          <p:nvPr/>
        </p:nvPicPr>
        <p:blipFill>
          <a:blip r:embed="rId3"/>
          <a:stretch>
            <a:fillRect/>
          </a:stretch>
        </p:blipFill>
        <p:spPr>
          <a:xfrm>
            <a:off x="1827212" y="3628318"/>
            <a:ext cx="6870787" cy="2475191"/>
          </a:xfrm>
          <a:prstGeom prst="rect">
            <a:avLst/>
          </a:prstGeom>
        </p:spPr>
      </p:pic>
      <p:pic>
        <p:nvPicPr>
          <p:cNvPr id="4" name="Picture 3" descr="10 folds">
            <a:extLst>
              <a:ext uri="{FF2B5EF4-FFF2-40B4-BE49-F238E27FC236}">
                <a16:creationId xmlns:a16="http://schemas.microsoft.com/office/drawing/2014/main" id="{2775EC5B-1D99-47C2-9E61-A4E0B30F1863}"/>
              </a:ext>
            </a:extLst>
          </p:cNvPr>
          <p:cNvPicPr>
            <a:picLocks noChangeAspect="1"/>
          </p:cNvPicPr>
          <p:nvPr/>
        </p:nvPicPr>
        <p:blipFill>
          <a:blip r:embed="rId4"/>
          <a:stretch>
            <a:fillRect/>
          </a:stretch>
        </p:blipFill>
        <p:spPr>
          <a:xfrm>
            <a:off x="1827213" y="2354355"/>
            <a:ext cx="6870787" cy="499915"/>
          </a:xfrm>
          <a:prstGeom prst="rect">
            <a:avLst/>
          </a:prstGeom>
        </p:spPr>
      </p:pic>
      <p:sp>
        <p:nvSpPr>
          <p:cNvPr id="254979" name="Rectangle 3"/>
          <p:cNvSpPr>
            <a:spLocks noGrp="1" noChangeArrowheads="1"/>
          </p:cNvSpPr>
          <p:nvPr>
            <p:ph type="body" idx="1"/>
          </p:nvPr>
        </p:nvSpPr>
        <p:spPr>
          <a:xfrm>
            <a:off x="787401" y="1656556"/>
            <a:ext cx="10324042" cy="4840287"/>
          </a:xfrm>
        </p:spPr>
        <p:txBody>
          <a:bodyPr/>
          <a:lstStyle/>
          <a:p>
            <a:r>
              <a:rPr lang="en-GB" sz="2000" dirty="0"/>
              <a:t>First step</a:t>
            </a:r>
          </a:p>
          <a:p>
            <a:pPr lvl="1"/>
            <a:r>
              <a:rPr lang="en-GB" sz="2000" dirty="0"/>
              <a:t>dataset is split into k folds/partitions of equal size. Often 10 folds used</a:t>
            </a:r>
          </a:p>
          <a:p>
            <a:endParaRPr lang="en-GB" sz="2000" dirty="0"/>
          </a:p>
          <a:p>
            <a:r>
              <a:rPr lang="en-GB" sz="2000" dirty="0"/>
              <a:t>Second step</a:t>
            </a:r>
          </a:p>
          <a:p>
            <a:pPr lvl="1"/>
            <a:r>
              <a:rPr lang="en-GB" sz="2000" dirty="0"/>
              <a:t>each fold used as</a:t>
            </a:r>
            <a:r>
              <a:rPr lang="en-GB" sz="2000" dirty="0">
                <a:solidFill>
                  <a:srgbClr val="FF0000"/>
                </a:solidFill>
              </a:rPr>
              <a:t> </a:t>
            </a:r>
            <a:r>
              <a:rPr lang="en-GB" sz="2000" b="1" dirty="0">
                <a:solidFill>
                  <a:schemeClr val="accent1">
                    <a:lumMod val="60000"/>
                    <a:lumOff val="40000"/>
                  </a:schemeClr>
                </a:solidFill>
              </a:rPr>
              <a:t>test set</a:t>
            </a:r>
            <a:r>
              <a:rPr lang="en-GB" sz="2000" b="1" dirty="0"/>
              <a:t>; </a:t>
            </a:r>
            <a:r>
              <a:rPr lang="en-GB" sz="2000" b="1" dirty="0">
                <a:solidFill>
                  <a:srgbClr val="00B050"/>
                </a:solidFill>
              </a:rPr>
              <a:t>remainder for</a:t>
            </a:r>
            <a:r>
              <a:rPr lang="en-GB" sz="2000" b="1" dirty="0">
                <a:solidFill>
                  <a:schemeClr val="accent6">
                    <a:lumMod val="75000"/>
                  </a:schemeClr>
                </a:solidFill>
              </a:rPr>
              <a:t> </a:t>
            </a:r>
            <a:r>
              <a:rPr lang="en-GB" sz="2000" b="1" dirty="0">
                <a:solidFill>
                  <a:schemeClr val="tx1">
                    <a:lumMod val="85000"/>
                    <a:lumOff val="15000"/>
                  </a:schemeClr>
                </a:solidFill>
              </a:rPr>
              <a:t>training</a:t>
            </a:r>
          </a:p>
          <a:p>
            <a:endParaRPr lang="en-GB" sz="2000" dirty="0"/>
          </a:p>
          <a:p>
            <a:endParaRPr lang="en-GB" sz="2000" dirty="0"/>
          </a:p>
          <a:p>
            <a:endParaRPr lang="en-GB" sz="2000" dirty="0"/>
          </a:p>
          <a:p>
            <a:endParaRPr lang="en-GB" sz="2000" dirty="0"/>
          </a:p>
          <a:p>
            <a:endParaRPr lang="en-GB" sz="2000" dirty="0"/>
          </a:p>
          <a:p>
            <a:endParaRPr lang="en-GB" sz="2000" dirty="0"/>
          </a:p>
          <a:p>
            <a:r>
              <a:rPr lang="en-GB" sz="2000" dirty="0"/>
              <a:t>Calculate metrics over k folds</a:t>
            </a:r>
          </a:p>
          <a:p>
            <a:endParaRPr lang="en-GB" sz="2000" dirty="0"/>
          </a:p>
        </p:txBody>
      </p:sp>
      <p:sp>
        <p:nvSpPr>
          <p:cNvPr id="254978" name="Rectangle 2"/>
          <p:cNvSpPr>
            <a:spLocks noGrp="1" noChangeArrowheads="1"/>
          </p:cNvSpPr>
          <p:nvPr>
            <p:ph type="title"/>
          </p:nvPr>
        </p:nvSpPr>
        <p:spPr>
          <a:xfrm>
            <a:off x="595843" y="1026199"/>
            <a:ext cx="10515600" cy="757129"/>
          </a:xfrm>
        </p:spPr>
        <p:txBody>
          <a:bodyPr/>
          <a:lstStyle/>
          <a:p>
            <a:r>
              <a:rPr lang="en-GB" dirty="0"/>
              <a:t>k-fold Cross-Validation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GB" dirty="0"/>
              <a:t>Standard Cross-Validation</a:t>
            </a:r>
          </a:p>
        </p:txBody>
      </p:sp>
      <p:sp>
        <p:nvSpPr>
          <p:cNvPr id="190467" name="Rectangle 3"/>
          <p:cNvSpPr>
            <a:spLocks noGrp="1" noChangeArrowheads="1"/>
          </p:cNvSpPr>
          <p:nvPr>
            <p:ph type="body" idx="1"/>
          </p:nvPr>
        </p:nvSpPr>
        <p:spPr>
          <a:xfrm>
            <a:off x="1080556" y="1783328"/>
            <a:ext cx="11111443" cy="4840287"/>
          </a:xfrm>
        </p:spPr>
        <p:txBody>
          <a:bodyPr/>
          <a:lstStyle/>
          <a:p>
            <a:pPr>
              <a:lnSpc>
                <a:spcPct val="90000"/>
              </a:lnSpc>
            </a:pPr>
            <a:r>
              <a:rPr lang="en-GB" b="1" dirty="0"/>
              <a:t>Stratified</a:t>
            </a:r>
            <a:r>
              <a:rPr lang="en-GB" dirty="0"/>
              <a:t> ten-fold cross-validation</a:t>
            </a:r>
          </a:p>
          <a:p>
            <a:pPr lvl="1">
              <a:lnSpc>
                <a:spcPct val="90000"/>
              </a:lnSpc>
            </a:pPr>
            <a:r>
              <a:rPr lang="en-GB" dirty="0"/>
              <a:t>Ten-fold is known to give accurate estimate</a:t>
            </a:r>
          </a:p>
          <a:p>
            <a:pPr lvl="2"/>
            <a:r>
              <a:rPr lang="en-GB" dirty="0"/>
              <a:t>9/10ths for training and 1/10</a:t>
            </a:r>
            <a:r>
              <a:rPr lang="en-GB" baseline="30000" dirty="0"/>
              <a:t>th</a:t>
            </a:r>
            <a:r>
              <a:rPr lang="en-GB" dirty="0"/>
              <a:t> for testing x 10 (one per fold)</a:t>
            </a:r>
          </a:p>
          <a:p>
            <a:pPr lvl="1">
              <a:lnSpc>
                <a:spcPct val="90000"/>
              </a:lnSpc>
            </a:pPr>
            <a:r>
              <a:rPr lang="en-GB" b="1" dirty="0"/>
              <a:t>Stratification</a:t>
            </a:r>
            <a:r>
              <a:rPr lang="en-GB" dirty="0"/>
              <a:t> - each class is properly represented in each fold</a:t>
            </a:r>
          </a:p>
          <a:p>
            <a:pPr lvl="2">
              <a:lnSpc>
                <a:spcPct val="90000"/>
              </a:lnSpc>
            </a:pPr>
            <a:r>
              <a:rPr lang="en-GB" dirty="0"/>
              <a:t>“Properly” = in the same proportion as in the dataset</a:t>
            </a:r>
          </a:p>
          <a:p>
            <a:pPr>
              <a:lnSpc>
                <a:spcPct val="90000"/>
              </a:lnSpc>
            </a:pPr>
            <a:r>
              <a:rPr lang="en-GB" dirty="0"/>
              <a:t>Repeated stratified cross-validation</a:t>
            </a:r>
          </a:p>
          <a:p>
            <a:pPr lvl="1">
              <a:lnSpc>
                <a:spcPct val="90000"/>
              </a:lnSpc>
            </a:pPr>
            <a:r>
              <a:rPr lang="en-GB" dirty="0"/>
              <a:t>E.g. ten-fold cross-validation repeated 3 times</a:t>
            </a:r>
          </a:p>
          <a:p>
            <a:pPr lvl="2">
              <a:lnSpc>
                <a:spcPct val="90000"/>
              </a:lnSpc>
            </a:pPr>
            <a:r>
              <a:rPr lang="en-GB" dirty="0"/>
              <a:t>Results averaged over 30 experiments (10 folds x 3 repetitions)</a:t>
            </a:r>
          </a:p>
          <a:p>
            <a:pPr lvl="2">
              <a:lnSpc>
                <a:spcPct val="90000"/>
              </a:lnSpc>
            </a:pPr>
            <a:r>
              <a:rPr lang="en-GB" dirty="0"/>
              <a:t>At each repetition, fold membership will change.</a:t>
            </a:r>
          </a:p>
          <a:p>
            <a:pPr lvl="1">
              <a:lnSpc>
                <a:spcPct val="90000"/>
              </a:lnSpc>
            </a:pPr>
            <a:r>
              <a:rPr lang="en-GB" dirty="0"/>
              <a:t>Can be computationally expensive</a:t>
            </a:r>
          </a:p>
          <a:p>
            <a:pPr lvl="2">
              <a:lnSpc>
                <a:spcPct val="90000"/>
              </a:lnSpc>
            </a:pPr>
            <a:r>
              <a:rPr lang="en-GB" dirty="0"/>
              <a:t>Reduces the variance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a:xfrm>
            <a:off x="909484" y="906362"/>
            <a:ext cx="8077200" cy="1462087"/>
          </a:xfrm>
        </p:spPr>
        <p:txBody>
          <a:bodyPr/>
          <a:lstStyle/>
          <a:p>
            <a:r>
              <a:rPr lang="en-GB" dirty="0"/>
              <a:t>Leave-One-Out Testing</a:t>
            </a:r>
          </a:p>
        </p:txBody>
      </p:sp>
      <p:sp>
        <p:nvSpPr>
          <p:cNvPr id="192515" name="Rectangle 3"/>
          <p:cNvSpPr>
            <a:spLocks noGrp="1" noChangeArrowheads="1"/>
          </p:cNvSpPr>
          <p:nvPr>
            <p:ph type="body" idx="1"/>
          </p:nvPr>
        </p:nvSpPr>
        <p:spPr>
          <a:xfrm>
            <a:off x="1214283" y="1637405"/>
            <a:ext cx="10450847" cy="4114800"/>
          </a:xfrm>
        </p:spPr>
        <p:txBody>
          <a:bodyPr/>
          <a:lstStyle/>
          <a:p>
            <a:r>
              <a:rPr lang="en-GB" dirty="0"/>
              <a:t>A particular form of cross-validation</a:t>
            </a:r>
          </a:p>
          <a:p>
            <a:pPr lvl="1"/>
            <a:r>
              <a:rPr lang="en-GB" dirty="0"/>
              <a:t>number of folds = number of training instances</a:t>
            </a:r>
          </a:p>
          <a:p>
            <a:pPr lvl="2"/>
            <a:r>
              <a:rPr lang="en-GB" dirty="0"/>
              <a:t>no random sampling involved</a:t>
            </a:r>
          </a:p>
          <a:p>
            <a:pPr lvl="2"/>
            <a:r>
              <a:rPr lang="en-GB" dirty="0"/>
              <a:t>stratification is not possible</a:t>
            </a:r>
          </a:p>
          <a:p>
            <a:pPr lvl="3"/>
            <a:r>
              <a:rPr lang="en-GB" dirty="0"/>
              <a:t>only one instance in the test set!</a:t>
            </a:r>
          </a:p>
          <a:p>
            <a:r>
              <a:rPr lang="en-GB" dirty="0"/>
              <a:t>Makes maximum use of the data</a:t>
            </a:r>
          </a:p>
          <a:p>
            <a:pPr lvl="1"/>
            <a:r>
              <a:rPr lang="en-GB" dirty="0"/>
              <a:t>test sets contain single instances</a:t>
            </a:r>
          </a:p>
          <a:p>
            <a:pPr lvl="1"/>
            <a:r>
              <a:rPr lang="en-GB" dirty="0"/>
              <a:t>classifier is built n times when n training instances</a:t>
            </a:r>
          </a:p>
          <a:p>
            <a:pPr lvl="1"/>
            <a:r>
              <a:rPr lang="en-GB" dirty="0"/>
              <a:t>n-1 instances in each training set</a:t>
            </a:r>
          </a:p>
          <a:p>
            <a:r>
              <a:rPr lang="en-GB" dirty="0"/>
              <a:t>Very computationally expensive</a:t>
            </a:r>
          </a:p>
          <a:p>
            <a:pPr lvl="1"/>
            <a:r>
              <a:rPr lang="en-GB" dirty="0"/>
              <a:t>Particularly for model builders  </a:t>
            </a:r>
          </a:p>
          <a:p>
            <a:pPr lvl="1"/>
            <a:r>
              <a:rPr lang="en-GB" dirty="0"/>
              <a:t>So best for small datasets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oostrap - out of n sample data, k are selected for training and n-k for testing.">
            <a:extLst>
              <a:ext uri="{FF2B5EF4-FFF2-40B4-BE49-F238E27FC236}">
                <a16:creationId xmlns:a16="http://schemas.microsoft.com/office/drawing/2014/main" id="{D261C950-5AC7-4AB1-8895-6BA0884E837D}"/>
              </a:ext>
            </a:extLst>
          </p:cNvPr>
          <p:cNvPicPr>
            <a:picLocks noChangeAspect="1"/>
          </p:cNvPicPr>
          <p:nvPr/>
        </p:nvPicPr>
        <p:blipFill>
          <a:blip r:embed="rId3"/>
          <a:stretch>
            <a:fillRect/>
          </a:stretch>
        </p:blipFill>
        <p:spPr>
          <a:xfrm>
            <a:off x="108725" y="3285383"/>
            <a:ext cx="2267909" cy="2688569"/>
          </a:xfrm>
          <a:prstGeom prst="rect">
            <a:avLst/>
          </a:prstGeom>
        </p:spPr>
      </p:pic>
      <p:sp>
        <p:nvSpPr>
          <p:cNvPr id="196611" name="Rectangle 3"/>
          <p:cNvSpPr>
            <a:spLocks noGrp="1" noChangeArrowheads="1"/>
          </p:cNvSpPr>
          <p:nvPr>
            <p:ph type="body" idx="1"/>
          </p:nvPr>
        </p:nvSpPr>
        <p:spPr>
          <a:xfrm>
            <a:off x="1742175" y="1821240"/>
            <a:ext cx="10341100" cy="4114800"/>
          </a:xfrm>
        </p:spPr>
        <p:txBody>
          <a:bodyPr/>
          <a:lstStyle/>
          <a:p>
            <a:r>
              <a:rPr lang="en-GB" dirty="0"/>
              <a:t>Both Holdout and Cross-validation creates sample without replacement</a:t>
            </a:r>
          </a:p>
          <a:p>
            <a:pPr lvl="1">
              <a:lnSpc>
                <a:spcPct val="80000"/>
              </a:lnSpc>
            </a:pPr>
            <a:r>
              <a:rPr lang="en-GB" dirty="0"/>
              <a:t>instance cannot be selected again for testing</a:t>
            </a:r>
          </a:p>
          <a:p>
            <a:pPr lvl="2"/>
            <a:r>
              <a:rPr lang="en-GB" dirty="0"/>
              <a:t>i.e. duplicates not allowed in training set</a:t>
            </a:r>
          </a:p>
          <a:p>
            <a:r>
              <a:rPr lang="en-GB" dirty="0"/>
              <a:t>Bootstrap uses sampling </a:t>
            </a:r>
            <a:r>
              <a:rPr lang="en-GB" dirty="0">
                <a:solidFill>
                  <a:schemeClr val="tx2"/>
                </a:solidFill>
              </a:rPr>
              <a:t>with</a:t>
            </a:r>
            <a:r>
              <a:rPr lang="en-GB" dirty="0"/>
              <a:t> replacement to form training set</a:t>
            </a:r>
          </a:p>
          <a:p>
            <a:pPr lvl="1">
              <a:lnSpc>
                <a:spcPct val="80000"/>
              </a:lnSpc>
            </a:pPr>
            <a:r>
              <a:rPr lang="en-GB" dirty="0"/>
              <a:t>n instance dataset is sampled n times </a:t>
            </a:r>
            <a:r>
              <a:rPr lang="en-GB" dirty="0">
                <a:solidFill>
                  <a:schemeClr val="tx2"/>
                </a:solidFill>
              </a:rPr>
              <a:t>with</a:t>
            </a:r>
            <a:r>
              <a:rPr lang="en-GB" dirty="0"/>
              <a:t> replacement for new dataset of n instances</a:t>
            </a:r>
          </a:p>
          <a:p>
            <a:pPr lvl="2"/>
            <a:r>
              <a:rPr lang="en-GB" dirty="0"/>
              <a:t>new dataset is training set</a:t>
            </a:r>
          </a:p>
          <a:p>
            <a:pPr lvl="2"/>
            <a:r>
              <a:rPr lang="en-GB" dirty="0"/>
              <a:t>instances from old dataset not in new training set are used for testing – out of bag sample</a:t>
            </a:r>
          </a:p>
          <a:p>
            <a:pPr lvl="1">
              <a:lnSpc>
                <a:spcPct val="80000"/>
              </a:lnSpc>
            </a:pPr>
            <a:r>
              <a:rPr lang="en-GB" dirty="0"/>
              <a:t>training set has only ~63.2% of dataset in it</a:t>
            </a:r>
          </a:p>
        </p:txBody>
      </p:sp>
      <p:sp>
        <p:nvSpPr>
          <p:cNvPr id="196610" name="Rectangle 2"/>
          <p:cNvSpPr>
            <a:spLocks noGrp="1" noChangeArrowheads="1"/>
          </p:cNvSpPr>
          <p:nvPr>
            <p:ph type="title"/>
          </p:nvPr>
        </p:nvSpPr>
        <p:spPr>
          <a:xfrm>
            <a:off x="595843" y="1026199"/>
            <a:ext cx="10515600" cy="757129"/>
          </a:xfrm>
        </p:spPr>
        <p:txBody>
          <a:bodyPr/>
          <a:lstStyle/>
          <a:p>
            <a:r>
              <a:rPr lang="en-GB"/>
              <a:t>Bootstrap Estimation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GB" dirty="0"/>
              <a:t>… bootstrap Estimation</a:t>
            </a:r>
          </a:p>
        </p:txBody>
      </p:sp>
      <p:sp>
        <p:nvSpPr>
          <p:cNvPr id="198659" name="Rectangle 3"/>
          <p:cNvSpPr>
            <a:spLocks noGrp="1" noChangeArrowheads="1"/>
          </p:cNvSpPr>
          <p:nvPr>
            <p:ph type="body" idx="1"/>
          </p:nvPr>
        </p:nvSpPr>
        <p:spPr>
          <a:xfrm>
            <a:off x="727986" y="1783328"/>
            <a:ext cx="11250653" cy="4435475"/>
          </a:xfrm>
        </p:spPr>
        <p:txBody>
          <a:bodyPr/>
          <a:lstStyle/>
          <a:p>
            <a:pPr>
              <a:lnSpc>
                <a:spcPct val="90000"/>
              </a:lnSpc>
            </a:pPr>
            <a:r>
              <a:rPr lang="en-GB" dirty="0"/>
              <a:t>Estimates on test data (holdout) can be  very pessimistic</a:t>
            </a:r>
          </a:p>
          <a:p>
            <a:pPr lvl="1">
              <a:lnSpc>
                <a:spcPct val="90000"/>
              </a:lnSpc>
            </a:pPr>
            <a:r>
              <a:rPr lang="en-GB" dirty="0"/>
              <a:t>trained on only ~63.2% of instances </a:t>
            </a:r>
          </a:p>
          <a:p>
            <a:pPr lvl="1">
              <a:lnSpc>
                <a:spcPct val="90000"/>
              </a:lnSpc>
            </a:pPr>
            <a:r>
              <a:rPr lang="en-GB" dirty="0"/>
              <a:t>compared to 90% with 10-fold CV</a:t>
            </a:r>
          </a:p>
          <a:p>
            <a:pPr>
              <a:lnSpc>
                <a:spcPct val="90000"/>
              </a:lnSpc>
            </a:pPr>
            <a:r>
              <a:rPr lang="en-GB" dirty="0"/>
              <a:t>Combine with </a:t>
            </a:r>
            <a:r>
              <a:rPr lang="en-GB" dirty="0" err="1"/>
              <a:t>resubstitution</a:t>
            </a:r>
            <a:r>
              <a:rPr lang="en-GB" dirty="0"/>
              <a:t> (training set) error</a:t>
            </a:r>
          </a:p>
          <a:p>
            <a:pPr lvl="1">
              <a:lnSpc>
                <a:spcPct val="90000"/>
              </a:lnSpc>
              <a:spcAft>
                <a:spcPct val="20000"/>
              </a:spcAft>
            </a:pPr>
            <a:r>
              <a:rPr lang="en-GB" dirty="0"/>
              <a:t>Error = 0.632 * </a:t>
            </a:r>
            <a:r>
              <a:rPr lang="en-GB" dirty="0" err="1"/>
              <a:t>error</a:t>
            </a:r>
            <a:r>
              <a:rPr lang="en-GB" baseline="-25000" dirty="0" err="1"/>
              <a:t>test</a:t>
            </a:r>
            <a:r>
              <a:rPr lang="en-GB" dirty="0"/>
              <a:t> + 0.368 * </a:t>
            </a:r>
            <a:r>
              <a:rPr lang="en-GB" dirty="0" err="1"/>
              <a:t>error</a:t>
            </a:r>
            <a:r>
              <a:rPr lang="en-GB" baseline="-25000" dirty="0" err="1">
                <a:latin typeface=""/>
              </a:rPr>
              <a:t>training</a:t>
            </a:r>
            <a:endParaRPr lang="en-GB" baseline="-25000" dirty="0">
              <a:latin typeface=""/>
            </a:endParaRPr>
          </a:p>
          <a:p>
            <a:pPr lvl="2">
              <a:lnSpc>
                <a:spcPct val="90000"/>
              </a:lnSpc>
              <a:spcBef>
                <a:spcPct val="0"/>
              </a:spcBef>
            </a:pPr>
            <a:r>
              <a:rPr lang="en-GB" dirty="0" err="1"/>
              <a:t>resubstitution</a:t>
            </a:r>
            <a:r>
              <a:rPr lang="en-GB" dirty="0"/>
              <a:t> error weight </a:t>
            </a:r>
            <a:r>
              <a:rPr lang="en-US" dirty="0">
                <a:cs typeface="Tahoma" pitchFamily="34" charset="0"/>
              </a:rPr>
              <a:t>&lt;</a:t>
            </a:r>
            <a:r>
              <a:rPr lang="en-GB" dirty="0"/>
              <a:t> test data error weight</a:t>
            </a:r>
          </a:p>
          <a:p>
            <a:pPr>
              <a:lnSpc>
                <a:spcPct val="90000"/>
              </a:lnSpc>
            </a:pPr>
            <a:r>
              <a:rPr lang="en-GB" dirty="0"/>
              <a:t>Repeat experiments several times with different selections for training data</a:t>
            </a:r>
          </a:p>
          <a:p>
            <a:pPr lvl="1">
              <a:lnSpc>
                <a:spcPct val="90000"/>
              </a:lnSpc>
            </a:pPr>
            <a:r>
              <a:rPr lang="en-GB" dirty="0"/>
              <a:t>average results</a:t>
            </a:r>
          </a:p>
          <a:p>
            <a:pPr>
              <a:lnSpc>
                <a:spcPct val="90000"/>
              </a:lnSpc>
            </a:pPr>
            <a:r>
              <a:rPr lang="en-GB" dirty="0"/>
              <a:t>Good way to estimate performance for very small datasets - but some disadvantages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D76E-28D2-4B3A-9818-9502CD1D969F}"/>
              </a:ext>
            </a:extLst>
          </p:cNvPr>
          <p:cNvSpPr>
            <a:spLocks noGrp="1"/>
          </p:cNvSpPr>
          <p:nvPr>
            <p:ph type="title"/>
          </p:nvPr>
        </p:nvSpPr>
        <p:spPr>
          <a:xfrm>
            <a:off x="412962" y="889039"/>
            <a:ext cx="10515600" cy="757129"/>
          </a:xfrm>
        </p:spPr>
        <p:txBody>
          <a:bodyPr/>
          <a:lstStyle/>
          <a:p>
            <a:r>
              <a:rPr lang="en-GB" dirty="0"/>
              <a:t>Other</a:t>
            </a:r>
          </a:p>
        </p:txBody>
      </p:sp>
      <p:sp>
        <p:nvSpPr>
          <p:cNvPr id="3" name="Content Placeholder 2">
            <a:extLst>
              <a:ext uri="{FF2B5EF4-FFF2-40B4-BE49-F238E27FC236}">
                <a16:creationId xmlns:a16="http://schemas.microsoft.com/office/drawing/2014/main" id="{6260F4A0-3A02-42D8-ACED-29CF560D6BA9}"/>
              </a:ext>
            </a:extLst>
          </p:cNvPr>
          <p:cNvSpPr>
            <a:spLocks noGrp="1"/>
          </p:cNvSpPr>
          <p:nvPr>
            <p:ph idx="1"/>
          </p:nvPr>
        </p:nvSpPr>
        <p:spPr>
          <a:xfrm>
            <a:off x="259081" y="1428622"/>
            <a:ext cx="11337077" cy="4057777"/>
          </a:xfrm>
        </p:spPr>
        <p:txBody>
          <a:bodyPr/>
          <a:lstStyle/>
          <a:p>
            <a:pPr>
              <a:spcBef>
                <a:spcPts val="400"/>
              </a:spcBef>
            </a:pPr>
            <a:r>
              <a:rPr lang="en-GB" dirty="0"/>
              <a:t>When comparing models</a:t>
            </a:r>
          </a:p>
          <a:p>
            <a:pPr lvl="1">
              <a:spcBef>
                <a:spcPts val="400"/>
              </a:spcBef>
            </a:pPr>
            <a:r>
              <a:rPr lang="en-GB" dirty="0"/>
              <a:t>The statistical significance of the difference in results needs to be assessed.</a:t>
            </a:r>
          </a:p>
          <a:p>
            <a:pPr lvl="2">
              <a:spcBef>
                <a:spcPts val="400"/>
              </a:spcBef>
            </a:pPr>
            <a:r>
              <a:rPr lang="en-GB" dirty="0"/>
              <a:t>Calculate/plot confidence intervals: </a:t>
            </a:r>
          </a:p>
          <a:p>
            <a:pPr lvl="3">
              <a:spcBef>
                <a:spcPts val="400"/>
              </a:spcBef>
            </a:pPr>
            <a:r>
              <a:rPr lang="en-GB" dirty="0"/>
              <a:t>if the intervals overlap: the difference in results is not statistically significant</a:t>
            </a:r>
          </a:p>
          <a:p>
            <a:pPr lvl="3">
              <a:spcBef>
                <a:spcPts val="400"/>
              </a:spcBef>
            </a:pPr>
            <a:r>
              <a:rPr lang="en-GB" dirty="0"/>
              <a:t>If the intervals do not overlap, the difference in results is statistically significant.</a:t>
            </a:r>
          </a:p>
          <a:p>
            <a:pPr lvl="3">
              <a:spcBef>
                <a:spcPts val="400"/>
              </a:spcBef>
            </a:pPr>
            <a:r>
              <a:rPr lang="en-GB" dirty="0"/>
              <a:t>E.g. comparing accuracies, the model with the highest accuracy can be said to better in terms of accuracy  only if the confidence intervals do NOT overlap.</a:t>
            </a:r>
          </a:p>
          <a:p>
            <a:pPr lvl="1">
              <a:spcBef>
                <a:spcPts val="400"/>
              </a:spcBef>
            </a:pPr>
            <a:r>
              <a:rPr lang="en-GB" dirty="0"/>
              <a:t>The experimental design (e.g. 10-fold cross validation) should normally be  the same for a fair comparison. Also use the same data partitions.</a:t>
            </a:r>
          </a:p>
          <a:p>
            <a:pPr lvl="1">
              <a:spcBef>
                <a:spcPts val="400"/>
              </a:spcBef>
            </a:pPr>
            <a:r>
              <a:rPr lang="en-GB" dirty="0"/>
              <a:t>Compare various aspects, e.g. :</a:t>
            </a:r>
          </a:p>
          <a:p>
            <a:pPr lvl="2">
              <a:spcBef>
                <a:spcPts val="400"/>
              </a:spcBef>
            </a:pPr>
            <a:r>
              <a:rPr lang="en-GB" dirty="0"/>
              <a:t>Confusion matrices – where are the errors?</a:t>
            </a:r>
          </a:p>
          <a:p>
            <a:pPr lvl="2">
              <a:spcBef>
                <a:spcPts val="400"/>
              </a:spcBef>
            </a:pPr>
            <a:r>
              <a:rPr lang="en-GB" dirty="0"/>
              <a:t>Tree sizes (if applicable)</a:t>
            </a:r>
          </a:p>
          <a:p>
            <a:pPr lvl="2">
              <a:spcBef>
                <a:spcPts val="400"/>
              </a:spcBef>
            </a:pPr>
            <a:r>
              <a:rPr lang="en-GB" dirty="0"/>
              <a:t>Is the model easy to understand?</a:t>
            </a:r>
          </a:p>
          <a:p>
            <a:pPr lvl="2">
              <a:spcBef>
                <a:spcPts val="400"/>
              </a:spcBef>
            </a:pPr>
            <a:r>
              <a:rPr lang="en-GB" dirty="0"/>
              <a:t>Performance time for new predictions</a:t>
            </a:r>
          </a:p>
          <a:p>
            <a:pPr lvl="2">
              <a:spcBef>
                <a:spcPts val="400"/>
              </a:spcBef>
            </a:pPr>
            <a:r>
              <a:rPr lang="en-GB" dirty="0"/>
              <a:t>Model building time if model requires frequent re-building with new data.</a:t>
            </a:r>
          </a:p>
        </p:txBody>
      </p:sp>
      <p:sp>
        <p:nvSpPr>
          <p:cNvPr id="4" name="Footer Placeholder 3">
            <a:extLst>
              <a:ext uri="{FF2B5EF4-FFF2-40B4-BE49-F238E27FC236}">
                <a16:creationId xmlns:a16="http://schemas.microsoft.com/office/drawing/2014/main" id="{E2638C75-19EB-48ED-92AD-5FF2B9BEA99F}"/>
              </a:ext>
            </a:extLst>
          </p:cNvPr>
          <p:cNvSpPr>
            <a:spLocks noGrp="1"/>
          </p:cNvSpPr>
          <p:nvPr>
            <p:ph type="ftr" sz="quarter" idx="11"/>
          </p:nvPr>
        </p:nvSpPr>
        <p:spPr/>
        <p:txBody>
          <a:bodyPr/>
          <a:lstStyle/>
          <a:p>
            <a:pPr algn="ctr"/>
            <a:r>
              <a:rPr lang="en-US"/>
              <a:t>School of Computing</a:t>
            </a:r>
            <a:endParaRPr lang="en-US" dirty="0"/>
          </a:p>
        </p:txBody>
      </p:sp>
    </p:spTree>
    <p:extLst>
      <p:ext uri="{BB962C8B-B14F-4D97-AF65-F5344CB8AC3E}">
        <p14:creationId xmlns:p14="http://schemas.microsoft.com/office/powerpoint/2010/main" val="2308838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GB" altLang="en-US"/>
              <a:t>Contents</a:t>
            </a:r>
          </a:p>
        </p:txBody>
      </p:sp>
      <p:sp>
        <p:nvSpPr>
          <p:cNvPr id="7171" name="Rectangle 3"/>
          <p:cNvSpPr>
            <a:spLocks noGrp="1" noChangeArrowheads="1"/>
          </p:cNvSpPr>
          <p:nvPr>
            <p:ph type="body" idx="1"/>
          </p:nvPr>
        </p:nvSpPr>
        <p:spPr/>
        <p:txBody>
          <a:bodyPr/>
          <a:lstStyle/>
          <a:p>
            <a:r>
              <a:rPr lang="en-GB" altLang="en-US" dirty="0"/>
              <a:t>Predictive model evaluation</a:t>
            </a:r>
          </a:p>
          <a:p>
            <a:pPr lvl="1"/>
            <a:r>
              <a:rPr lang="en-GB" altLang="en-US" dirty="0"/>
              <a:t>Classification metrics</a:t>
            </a:r>
          </a:p>
          <a:p>
            <a:pPr lvl="1"/>
            <a:r>
              <a:rPr lang="en-GB" altLang="en-US" dirty="0"/>
              <a:t>Experimental design</a:t>
            </a:r>
          </a:p>
          <a:p>
            <a:r>
              <a:rPr lang="en-GB" altLang="en-US" b="1" dirty="0"/>
              <a:t>Clustering evaluation</a:t>
            </a:r>
          </a:p>
          <a:p>
            <a:r>
              <a:rPr lang="en-GB" altLang="en-US" dirty="0"/>
              <a:t>Association rules evaluation</a:t>
            </a:r>
          </a:p>
        </p:txBody>
      </p:sp>
    </p:spTree>
    <p:extLst>
      <p:ext uri="{BB962C8B-B14F-4D97-AF65-F5344CB8AC3E}">
        <p14:creationId xmlns:p14="http://schemas.microsoft.com/office/powerpoint/2010/main" val="3554869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Evaluating cluster quality</a:t>
            </a:r>
          </a:p>
        </p:txBody>
      </p:sp>
      <p:sp>
        <p:nvSpPr>
          <p:cNvPr id="3" name="Content Placeholder 2"/>
          <p:cNvSpPr>
            <a:spLocks noGrp="1"/>
          </p:cNvSpPr>
          <p:nvPr>
            <p:ph idx="1"/>
          </p:nvPr>
        </p:nvSpPr>
        <p:spPr>
          <a:xfrm>
            <a:off x="595843" y="1730361"/>
            <a:ext cx="10072157" cy="4114800"/>
          </a:xfrm>
        </p:spPr>
        <p:txBody>
          <a:bodyPr/>
          <a:lstStyle/>
          <a:p>
            <a:r>
              <a:rPr lang="en-GB" sz="3200" dirty="0"/>
              <a:t>Good clustering if</a:t>
            </a:r>
          </a:p>
          <a:p>
            <a:pPr lvl="1"/>
            <a:r>
              <a:rPr lang="en-GB" sz="2800" dirty="0"/>
              <a:t>High-level similarity within each cluster – </a:t>
            </a:r>
            <a:r>
              <a:rPr lang="en-GB" sz="2800" dirty="0">
                <a:solidFill>
                  <a:schemeClr val="accent1">
                    <a:lumMod val="75000"/>
                  </a:schemeClr>
                </a:solidFill>
              </a:rPr>
              <a:t>high </a:t>
            </a:r>
            <a:r>
              <a:rPr lang="en-GB" sz="2800" b="1" dirty="0">
                <a:solidFill>
                  <a:schemeClr val="accent1">
                    <a:lumMod val="75000"/>
                  </a:schemeClr>
                </a:solidFill>
              </a:rPr>
              <a:t>cohesion</a:t>
            </a:r>
          </a:p>
          <a:p>
            <a:pPr lvl="2"/>
            <a:r>
              <a:rPr lang="en-GB" sz="2400" dirty="0"/>
              <a:t>Low within cluster sum of squares (WC)</a:t>
            </a:r>
          </a:p>
          <a:p>
            <a:pPr lvl="1"/>
            <a:r>
              <a:rPr lang="en-GB" sz="2800" dirty="0"/>
              <a:t>Long distance between clusters – high </a:t>
            </a:r>
            <a:r>
              <a:rPr lang="en-GB" sz="2800" b="1" dirty="0">
                <a:solidFill>
                  <a:schemeClr val="accent1">
                    <a:lumMod val="75000"/>
                  </a:schemeClr>
                </a:solidFill>
              </a:rPr>
              <a:t>separation</a:t>
            </a:r>
          </a:p>
          <a:p>
            <a:pPr lvl="2"/>
            <a:r>
              <a:rPr lang="en-GB" sz="2400" dirty="0"/>
              <a:t>Sum of distances between clusters  (BC) is high</a:t>
            </a:r>
          </a:p>
          <a:p>
            <a:pPr lvl="1"/>
            <a:r>
              <a:rPr lang="en-GB" sz="2800" dirty="0"/>
              <a:t>Combination of cohesion and separation</a:t>
            </a:r>
          </a:p>
          <a:p>
            <a:pPr lvl="2"/>
            <a:r>
              <a:rPr lang="en-GB" sz="2400" b="1" dirty="0">
                <a:solidFill>
                  <a:schemeClr val="accent1">
                    <a:lumMod val="75000"/>
                  </a:schemeClr>
                </a:solidFill>
              </a:rPr>
              <a:t>BC/WC</a:t>
            </a:r>
            <a:r>
              <a:rPr lang="en-GB" sz="2400" dirty="0"/>
              <a:t>  -  good indicator of overall quality.</a:t>
            </a:r>
          </a:p>
          <a:p>
            <a:pPr lvl="1"/>
            <a:r>
              <a:rPr lang="en-GB" sz="2800" dirty="0"/>
              <a:t>But also number of clusters – trade-off between cohesion and the number of clusters.</a:t>
            </a:r>
          </a:p>
          <a:p>
            <a:endParaRPr lang="en-GB" sz="3200" dirty="0"/>
          </a:p>
        </p:txBody>
      </p:sp>
    </p:spTree>
    <p:extLst>
      <p:ext uri="{BB962C8B-B14F-4D97-AF65-F5344CB8AC3E}">
        <p14:creationId xmlns:p14="http://schemas.microsoft.com/office/powerpoint/2010/main" val="1066684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AF136-B068-435E-95CE-C7338235BB33}"/>
              </a:ext>
            </a:extLst>
          </p:cNvPr>
          <p:cNvSpPr>
            <a:spLocks noGrp="1"/>
          </p:cNvSpPr>
          <p:nvPr>
            <p:ph type="title"/>
          </p:nvPr>
        </p:nvSpPr>
        <p:spPr/>
        <p:txBody>
          <a:bodyPr/>
          <a:lstStyle/>
          <a:p>
            <a:r>
              <a:rPr lang="en-GB" dirty="0"/>
              <a:t>Model evaluation</a:t>
            </a:r>
          </a:p>
        </p:txBody>
      </p:sp>
      <p:sp>
        <p:nvSpPr>
          <p:cNvPr id="3" name="Content Placeholder 2">
            <a:extLst>
              <a:ext uri="{FF2B5EF4-FFF2-40B4-BE49-F238E27FC236}">
                <a16:creationId xmlns:a16="http://schemas.microsoft.com/office/drawing/2014/main" id="{B8BEFC8E-DD76-4A76-92BD-3162A90134AC}"/>
              </a:ext>
            </a:extLst>
          </p:cNvPr>
          <p:cNvSpPr>
            <a:spLocks noGrp="1"/>
          </p:cNvSpPr>
          <p:nvPr>
            <p:ph idx="1"/>
          </p:nvPr>
        </p:nvSpPr>
        <p:spPr/>
        <p:txBody>
          <a:bodyPr/>
          <a:lstStyle/>
          <a:p>
            <a:r>
              <a:rPr lang="en-GB" dirty="0"/>
              <a:t>Modelling: use a ML algorithm on a dataset to produce a (predictive) model.</a:t>
            </a:r>
          </a:p>
          <a:p>
            <a:r>
              <a:rPr lang="en-GB" dirty="0"/>
              <a:t>A model needs to be evaluated.</a:t>
            </a:r>
          </a:p>
          <a:p>
            <a:r>
              <a:rPr lang="en-GB" dirty="0"/>
              <a:t>The results of using a predictive model can be:</a:t>
            </a:r>
          </a:p>
          <a:p>
            <a:pPr lvl="1"/>
            <a:r>
              <a:rPr lang="en-GB" dirty="0"/>
              <a:t>A class: may be</a:t>
            </a:r>
          </a:p>
          <a:p>
            <a:pPr lvl="2"/>
            <a:r>
              <a:rPr lang="en-GB" dirty="0"/>
              <a:t>Class output:  can be converted to probabilities (controversial!)</a:t>
            </a:r>
          </a:p>
          <a:p>
            <a:pPr lvl="2"/>
            <a:r>
              <a:rPr lang="en-GB" dirty="0"/>
              <a:t>Probability output: logistic regression, random forest , gradient boosting. A class is selected according to the probability outputs.</a:t>
            </a:r>
          </a:p>
          <a:p>
            <a:pPr lvl="1"/>
            <a:r>
              <a:rPr lang="en-GB" dirty="0"/>
              <a:t>A numeric prediction.</a:t>
            </a:r>
          </a:p>
          <a:p>
            <a:endParaRPr lang="en-GB" dirty="0"/>
          </a:p>
        </p:txBody>
      </p:sp>
      <p:sp>
        <p:nvSpPr>
          <p:cNvPr id="4" name="Footer Placeholder 3">
            <a:extLst>
              <a:ext uri="{FF2B5EF4-FFF2-40B4-BE49-F238E27FC236}">
                <a16:creationId xmlns:a16="http://schemas.microsoft.com/office/drawing/2014/main" id="{146E1B6F-2EC1-4C8F-996C-89FCAFE080D3}"/>
              </a:ext>
            </a:extLst>
          </p:cNvPr>
          <p:cNvSpPr>
            <a:spLocks noGrp="1"/>
          </p:cNvSpPr>
          <p:nvPr>
            <p:ph type="ftr" sz="quarter" idx="11"/>
          </p:nvPr>
        </p:nvSpPr>
        <p:spPr/>
        <p:txBody>
          <a:bodyPr/>
          <a:lstStyle/>
          <a:p>
            <a:pPr algn="ctr"/>
            <a:r>
              <a:rPr lang="en-US"/>
              <a:t>School of Computing</a:t>
            </a:r>
            <a:endParaRPr lang="en-US" dirty="0"/>
          </a:p>
        </p:txBody>
      </p:sp>
    </p:spTree>
    <p:extLst>
      <p:ext uri="{BB962C8B-B14F-4D97-AF65-F5344CB8AC3E}">
        <p14:creationId xmlns:p14="http://schemas.microsoft.com/office/powerpoint/2010/main" val="12741351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843" y="1026199"/>
            <a:ext cx="11244862" cy="757129"/>
          </a:xfrm>
        </p:spPr>
        <p:txBody>
          <a:bodyPr/>
          <a:lstStyle/>
          <a:p>
            <a:r>
              <a:rPr lang="en-GB" dirty="0"/>
              <a:t>Clustering – how many clusters?</a:t>
            </a:r>
          </a:p>
        </p:txBody>
      </p:sp>
      <p:sp>
        <p:nvSpPr>
          <p:cNvPr id="3" name="Content Placeholder 2"/>
          <p:cNvSpPr>
            <a:spLocks noGrp="1"/>
          </p:cNvSpPr>
          <p:nvPr>
            <p:ph idx="1"/>
          </p:nvPr>
        </p:nvSpPr>
        <p:spPr>
          <a:xfrm>
            <a:off x="868277" y="1789337"/>
            <a:ext cx="10972427" cy="4114800"/>
          </a:xfrm>
        </p:spPr>
        <p:txBody>
          <a:bodyPr/>
          <a:lstStyle/>
          <a:p>
            <a:r>
              <a:rPr lang="en-GB" dirty="0"/>
              <a:t>In labs you have seen two measures which are used to determine the optimal number of clusters:</a:t>
            </a:r>
          </a:p>
          <a:p>
            <a:pPr lvl="1"/>
            <a:r>
              <a:rPr lang="en-GB" dirty="0"/>
              <a:t>Within clusters sum of squares – uses cohesion.</a:t>
            </a:r>
          </a:p>
          <a:p>
            <a:pPr lvl="1"/>
            <a:r>
              <a:rPr lang="en-GB" dirty="0"/>
              <a:t>Silhouette – uses separation and cohesion.</a:t>
            </a:r>
          </a:p>
          <a:p>
            <a:r>
              <a:rPr lang="en-GB" dirty="0"/>
              <a:t>What is the distribution of instances in clusters?</a:t>
            </a:r>
          </a:p>
          <a:p>
            <a:pPr lvl="1"/>
            <a:r>
              <a:rPr lang="en-GB" dirty="0"/>
              <a:t>Is there any cluster with virtually no instances?</a:t>
            </a:r>
          </a:p>
          <a:p>
            <a:pPr lvl="1"/>
            <a:r>
              <a:rPr lang="en-GB" dirty="0"/>
              <a:t>Is there any cluster with most instances?</a:t>
            </a:r>
          </a:p>
          <a:p>
            <a:pPr marL="457200" lvl="1" indent="0">
              <a:buNone/>
            </a:pPr>
            <a:r>
              <a:rPr lang="en-GB" dirty="0"/>
              <a:t> </a:t>
            </a:r>
          </a:p>
        </p:txBody>
      </p:sp>
    </p:spTree>
    <p:extLst>
      <p:ext uri="{BB962C8B-B14F-4D97-AF65-F5344CB8AC3E}">
        <p14:creationId xmlns:p14="http://schemas.microsoft.com/office/powerpoint/2010/main" val="1238138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1026"/>
          <p:cNvSpPr>
            <a:spLocks noGrp="1" noChangeArrowheads="1"/>
          </p:cNvSpPr>
          <p:nvPr>
            <p:ph type="title"/>
          </p:nvPr>
        </p:nvSpPr>
        <p:spPr>
          <a:xfrm>
            <a:off x="708496" y="957735"/>
            <a:ext cx="7793037" cy="1054100"/>
          </a:xfrm>
        </p:spPr>
        <p:txBody>
          <a:bodyPr/>
          <a:lstStyle/>
          <a:p>
            <a:r>
              <a:rPr lang="en-GB" altLang="en-US" dirty="0"/>
              <a:t>Discussion</a:t>
            </a:r>
          </a:p>
        </p:txBody>
      </p:sp>
      <p:sp>
        <p:nvSpPr>
          <p:cNvPr id="37892" name="Rectangle 1027"/>
          <p:cNvSpPr>
            <a:spLocks noGrp="1" noChangeArrowheads="1"/>
          </p:cNvSpPr>
          <p:nvPr>
            <p:ph type="body" idx="4294967295"/>
          </p:nvPr>
        </p:nvSpPr>
        <p:spPr>
          <a:xfrm>
            <a:off x="708496" y="1717259"/>
            <a:ext cx="10775008" cy="4303713"/>
          </a:xfrm>
        </p:spPr>
        <p:txBody>
          <a:bodyPr/>
          <a:lstStyle/>
          <a:p>
            <a:r>
              <a:rPr lang="en-GB" altLang="en-US" sz="3200" dirty="0"/>
              <a:t>Evaluation of clustering </a:t>
            </a:r>
          </a:p>
          <a:p>
            <a:pPr lvl="1"/>
            <a:r>
              <a:rPr lang="en-GB" altLang="en-US" dirty="0">
                <a:solidFill>
                  <a:srgbClr val="69216A"/>
                </a:solidFill>
              </a:rPr>
              <a:t>Often by inspection - do the clusters “make sense”?</a:t>
            </a:r>
          </a:p>
          <a:p>
            <a:pPr lvl="1"/>
            <a:r>
              <a:rPr lang="en-GB" altLang="en-US" dirty="0">
                <a:solidFill>
                  <a:srgbClr val="69216A"/>
                </a:solidFill>
              </a:rPr>
              <a:t>Clusters can be visualised if low dimensionality </a:t>
            </a:r>
          </a:p>
          <a:p>
            <a:pPr lvl="1"/>
            <a:r>
              <a:rPr lang="en-GB" altLang="en-US" dirty="0">
                <a:solidFill>
                  <a:srgbClr val="69216A"/>
                </a:solidFill>
              </a:rPr>
              <a:t>“Classes to clusters” – known class values vs clusters. </a:t>
            </a:r>
          </a:p>
          <a:p>
            <a:pPr lvl="2"/>
            <a:r>
              <a:rPr lang="en-GB" altLang="en-US" sz="2400" dirty="0"/>
              <a:t>Need a class attribute (used only for evaluation) to check if cluster members share the class value</a:t>
            </a:r>
          </a:p>
          <a:p>
            <a:r>
              <a:rPr lang="en-GB" altLang="en-US" sz="3200" dirty="0"/>
              <a:t>Interpretation of clusters </a:t>
            </a:r>
          </a:p>
          <a:p>
            <a:pPr lvl="1"/>
            <a:r>
              <a:rPr lang="en-GB" altLang="en-US" dirty="0">
                <a:solidFill>
                  <a:srgbClr val="69216A"/>
                </a:solidFill>
              </a:rPr>
              <a:t>Supervised learning in a post-processing step</a:t>
            </a:r>
          </a:p>
          <a:p>
            <a:pPr lvl="2"/>
            <a:r>
              <a:rPr lang="en-GB" altLang="en-US" sz="2400" dirty="0"/>
              <a:t>Training data is clustered data labelled by cluster id </a:t>
            </a:r>
          </a:p>
          <a:p>
            <a:pPr lvl="2"/>
            <a:r>
              <a:rPr lang="en-GB" altLang="en-US" sz="2400" dirty="0"/>
              <a:t>Decision tree or rule-set inferred to predict cluster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GB" altLang="en-US"/>
              <a:t>Contents</a:t>
            </a:r>
          </a:p>
        </p:txBody>
      </p:sp>
      <p:sp>
        <p:nvSpPr>
          <p:cNvPr id="7171" name="Rectangle 3"/>
          <p:cNvSpPr>
            <a:spLocks noGrp="1" noChangeArrowheads="1"/>
          </p:cNvSpPr>
          <p:nvPr>
            <p:ph type="body" idx="1"/>
          </p:nvPr>
        </p:nvSpPr>
        <p:spPr/>
        <p:txBody>
          <a:bodyPr/>
          <a:lstStyle/>
          <a:p>
            <a:r>
              <a:rPr lang="en-GB" altLang="en-US" dirty="0"/>
              <a:t>Predictive model evaluation</a:t>
            </a:r>
          </a:p>
          <a:p>
            <a:pPr lvl="1"/>
            <a:r>
              <a:rPr lang="en-GB" altLang="en-US" dirty="0"/>
              <a:t>Classification metrics</a:t>
            </a:r>
          </a:p>
          <a:p>
            <a:pPr lvl="1"/>
            <a:r>
              <a:rPr lang="en-GB" altLang="en-US" dirty="0"/>
              <a:t>Experimental design</a:t>
            </a:r>
          </a:p>
          <a:p>
            <a:r>
              <a:rPr lang="en-GB" altLang="en-US" dirty="0"/>
              <a:t>Clustering evaluation</a:t>
            </a:r>
          </a:p>
          <a:p>
            <a:r>
              <a:rPr lang="en-GB" altLang="en-US" b="1" dirty="0"/>
              <a:t>Association rules evaluation</a:t>
            </a:r>
          </a:p>
        </p:txBody>
      </p:sp>
    </p:spTree>
    <p:extLst>
      <p:ext uri="{BB962C8B-B14F-4D97-AF65-F5344CB8AC3E}">
        <p14:creationId xmlns:p14="http://schemas.microsoft.com/office/powerpoint/2010/main" val="1241442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595843" y="843071"/>
            <a:ext cx="10515600" cy="757129"/>
          </a:xfrm>
        </p:spPr>
        <p:txBody>
          <a:bodyPr/>
          <a:lstStyle/>
          <a:p>
            <a:r>
              <a:rPr lang="en-GB" altLang="en-US" dirty="0"/>
              <a:t>Association rule measures</a:t>
            </a:r>
          </a:p>
        </p:txBody>
      </p:sp>
      <p:sp>
        <p:nvSpPr>
          <p:cNvPr id="151555" name="Rectangle 3"/>
          <p:cNvSpPr>
            <a:spLocks noGrp="1" noChangeArrowheads="1"/>
          </p:cNvSpPr>
          <p:nvPr>
            <p:ph type="body" idx="1"/>
          </p:nvPr>
        </p:nvSpPr>
        <p:spPr>
          <a:xfrm>
            <a:off x="725170" y="1595081"/>
            <a:ext cx="11466830" cy="4114800"/>
          </a:xfrm>
        </p:spPr>
        <p:txBody>
          <a:bodyPr/>
          <a:lstStyle/>
          <a:p>
            <a:pPr>
              <a:spcBef>
                <a:spcPts val="400"/>
              </a:spcBef>
            </a:pPr>
            <a:r>
              <a:rPr lang="en-GB" altLang="en-US" b="1" dirty="0"/>
              <a:t>Support </a:t>
            </a:r>
            <a:r>
              <a:rPr lang="en-GB" altLang="en-US" dirty="0"/>
              <a:t>(coverage)  applies to an itemset - set of items which appear together in a number of instances</a:t>
            </a:r>
          </a:p>
          <a:p>
            <a:pPr lvl="1">
              <a:spcBef>
                <a:spcPts val="400"/>
              </a:spcBef>
            </a:pPr>
            <a:r>
              <a:rPr lang="en-GB" altLang="en-US" dirty="0"/>
              <a:t>Proportion of instances where all the items in an itemset appear together</a:t>
            </a:r>
          </a:p>
          <a:p>
            <a:pPr>
              <a:spcBef>
                <a:spcPts val="400"/>
              </a:spcBef>
            </a:pPr>
            <a:r>
              <a:rPr lang="en-GB" altLang="en-US" b="1" dirty="0"/>
              <a:t>Confidence</a:t>
            </a:r>
            <a:r>
              <a:rPr lang="en-GB" altLang="en-US" dirty="0"/>
              <a:t> (accuracy) – applies to a rule</a:t>
            </a:r>
          </a:p>
          <a:p>
            <a:pPr lvl="1">
              <a:spcBef>
                <a:spcPts val="400"/>
              </a:spcBef>
            </a:pPr>
            <a:r>
              <a:rPr lang="en-GB" altLang="en-US" dirty="0"/>
              <a:t>It is the accuracy of the rule, i.e. the  proportion of instances where the rule is true out of the number of times when the rule is applicable.</a:t>
            </a:r>
          </a:p>
          <a:p>
            <a:pPr>
              <a:spcBef>
                <a:spcPts val="400"/>
              </a:spcBef>
            </a:pPr>
            <a:r>
              <a:rPr lang="en-GB" b="1" dirty="0"/>
              <a:t>Lift</a:t>
            </a:r>
            <a:r>
              <a:rPr lang="en-GB" dirty="0"/>
              <a:t> - The ratio of the observed support to that expected if rule condition and conclusion were independent.</a:t>
            </a:r>
          </a:p>
          <a:p>
            <a:pPr lvl="1">
              <a:spcBef>
                <a:spcPts val="400"/>
              </a:spcBef>
            </a:pPr>
            <a:r>
              <a:rPr lang="en-GB" dirty="0"/>
              <a:t>The rise (or decrease)  in probability of the conclusion of the rule being true if we have observed that the condition of the rule is true.</a:t>
            </a:r>
          </a:p>
          <a:p>
            <a:pPr lvl="2">
              <a:spcBef>
                <a:spcPts val="400"/>
              </a:spcBef>
            </a:pPr>
            <a:r>
              <a:rPr lang="en-GB" dirty="0"/>
              <a:t>1 if condition (LHS) and conclusion (RHS) are independent. </a:t>
            </a:r>
          </a:p>
          <a:p>
            <a:pPr lvl="2">
              <a:spcBef>
                <a:spcPts val="400"/>
              </a:spcBef>
            </a:pPr>
            <a:r>
              <a:rPr lang="en-GB" dirty="0"/>
              <a:t>&gt; 1  if presence of condition makes conclusion more likely.</a:t>
            </a:r>
          </a:p>
          <a:p>
            <a:pPr lvl="2">
              <a:spcBef>
                <a:spcPts val="400"/>
              </a:spcBef>
            </a:pPr>
            <a:r>
              <a:rPr lang="en-GB" dirty="0"/>
              <a:t>&lt; 1 if presence of condition makes conclusion less likely.</a:t>
            </a:r>
          </a:p>
          <a:p>
            <a:endParaRPr lang="en-GB" altLang="en-US" dirty="0"/>
          </a:p>
          <a:p>
            <a:pPr lvl="1"/>
            <a:endParaRPr lang="en-GB" altLang="en-US" dirty="0"/>
          </a:p>
          <a:p>
            <a:endParaRPr lang="en-GB"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6CBA-3905-4DFF-90E0-218BED54DD8F}"/>
              </a:ext>
            </a:extLst>
          </p:cNvPr>
          <p:cNvSpPr>
            <a:spLocks noGrp="1"/>
          </p:cNvSpPr>
          <p:nvPr>
            <p:ph type="title"/>
          </p:nvPr>
        </p:nvSpPr>
        <p:spPr/>
        <p:txBody>
          <a:bodyPr/>
          <a:lstStyle/>
          <a:p>
            <a:r>
              <a:rPr lang="en-GB" dirty="0"/>
              <a:t>Association rule interpretation</a:t>
            </a:r>
          </a:p>
        </p:txBody>
      </p:sp>
      <p:sp>
        <p:nvSpPr>
          <p:cNvPr id="3" name="Content Placeholder 2">
            <a:extLst>
              <a:ext uri="{FF2B5EF4-FFF2-40B4-BE49-F238E27FC236}">
                <a16:creationId xmlns:a16="http://schemas.microsoft.com/office/drawing/2014/main" id="{A0355827-F9AD-4B8F-A55A-2C3B25C89E9A}"/>
              </a:ext>
            </a:extLst>
          </p:cNvPr>
          <p:cNvSpPr>
            <a:spLocks noGrp="1"/>
          </p:cNvSpPr>
          <p:nvPr>
            <p:ph idx="1"/>
          </p:nvPr>
        </p:nvSpPr>
        <p:spPr/>
        <p:txBody>
          <a:bodyPr/>
          <a:lstStyle/>
          <a:p>
            <a:r>
              <a:rPr lang="en-GB" dirty="0"/>
              <a:t>Rule overall rating depends on</a:t>
            </a:r>
          </a:p>
          <a:p>
            <a:pPr lvl="1"/>
            <a:r>
              <a:rPr lang="en-GB" dirty="0"/>
              <a:t>Support, confidence and lift</a:t>
            </a:r>
          </a:p>
          <a:p>
            <a:pPr lvl="1"/>
            <a:r>
              <a:rPr lang="en-GB" dirty="0"/>
              <a:t>The usefulness of the rule</a:t>
            </a:r>
          </a:p>
          <a:p>
            <a:r>
              <a:rPr lang="en-GB" dirty="0"/>
              <a:t>Rule usefulness</a:t>
            </a:r>
          </a:p>
          <a:p>
            <a:pPr lvl="1"/>
            <a:r>
              <a:rPr lang="en-GB" dirty="0"/>
              <a:t>Some rules may have high support, confidence and lift but be of little use</a:t>
            </a:r>
          </a:p>
          <a:p>
            <a:pPr lvl="1"/>
            <a:r>
              <a:rPr lang="en-GB" dirty="0"/>
              <a:t>Other rules may have lower values for the metrics, but be more useful.</a:t>
            </a:r>
          </a:p>
        </p:txBody>
      </p:sp>
      <p:sp>
        <p:nvSpPr>
          <p:cNvPr id="4" name="Footer Placeholder 3">
            <a:extLst>
              <a:ext uri="{FF2B5EF4-FFF2-40B4-BE49-F238E27FC236}">
                <a16:creationId xmlns:a16="http://schemas.microsoft.com/office/drawing/2014/main" id="{0479FF09-25FF-460E-B0A7-C974182DCF1C}"/>
              </a:ext>
            </a:extLst>
          </p:cNvPr>
          <p:cNvSpPr>
            <a:spLocks noGrp="1"/>
          </p:cNvSpPr>
          <p:nvPr>
            <p:ph type="ftr" sz="quarter" idx="11"/>
          </p:nvPr>
        </p:nvSpPr>
        <p:spPr/>
        <p:txBody>
          <a:bodyPr/>
          <a:lstStyle/>
          <a:p>
            <a:pPr algn="ctr"/>
            <a:r>
              <a:rPr lang="en-US"/>
              <a:t>School of Computing</a:t>
            </a:r>
            <a:endParaRPr lang="en-US" dirty="0"/>
          </a:p>
        </p:txBody>
      </p:sp>
    </p:spTree>
    <p:extLst>
      <p:ext uri="{BB962C8B-B14F-4D97-AF65-F5344CB8AC3E}">
        <p14:creationId xmlns:p14="http://schemas.microsoft.com/office/powerpoint/2010/main" val="745013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28203" y="799709"/>
            <a:ext cx="10515600" cy="757129"/>
          </a:xfrm>
        </p:spPr>
        <p:txBody>
          <a:bodyPr/>
          <a:lstStyle/>
          <a:p>
            <a:r>
              <a:rPr lang="en-GB" altLang="en-US" dirty="0"/>
              <a:t>Summary</a:t>
            </a:r>
          </a:p>
        </p:txBody>
      </p:sp>
      <p:sp>
        <p:nvSpPr>
          <p:cNvPr id="7171" name="Rectangle 3"/>
          <p:cNvSpPr>
            <a:spLocks noGrp="1" noChangeArrowheads="1"/>
          </p:cNvSpPr>
          <p:nvPr>
            <p:ph type="body" idx="1"/>
          </p:nvPr>
        </p:nvSpPr>
        <p:spPr>
          <a:xfrm>
            <a:off x="595842" y="1415419"/>
            <a:ext cx="11596157" cy="4642872"/>
          </a:xfrm>
        </p:spPr>
        <p:txBody>
          <a:bodyPr/>
          <a:lstStyle/>
          <a:p>
            <a:r>
              <a:rPr lang="en-GB" altLang="en-US" dirty="0"/>
              <a:t>Different evaluation methods are used for different types of data mining algorithms.</a:t>
            </a:r>
          </a:p>
          <a:p>
            <a:r>
              <a:rPr lang="en-GB" altLang="en-US" dirty="0"/>
              <a:t>Predictive model evaluation</a:t>
            </a:r>
          </a:p>
          <a:p>
            <a:pPr lvl="1"/>
            <a:r>
              <a:rPr lang="en-GB" altLang="en-US" dirty="0"/>
              <a:t>Classification: accuracy, kappa, precision, recall, specificity, sensitivity.</a:t>
            </a:r>
          </a:p>
          <a:p>
            <a:pPr lvl="1"/>
            <a:r>
              <a:rPr lang="en-GB" altLang="en-US" dirty="0"/>
              <a:t>Regression: mean absolute error, mean squared error, root mean squared error, R-squared, adjusted R-squared.</a:t>
            </a:r>
          </a:p>
          <a:p>
            <a:r>
              <a:rPr lang="en-GB" altLang="en-US" dirty="0"/>
              <a:t>Clustering evaluation: cohesion and separation for quality of clusters, but visual inspection or classification algorithm applied to learn what the clusters mean to check that clusters make sense.</a:t>
            </a:r>
          </a:p>
          <a:p>
            <a:r>
              <a:rPr lang="en-GB" altLang="en-US" dirty="0"/>
              <a:t>Association rules evaluation; support, confidence, lift.</a:t>
            </a:r>
          </a:p>
          <a:p>
            <a:r>
              <a:rPr lang="en-GB" altLang="en-US" dirty="0"/>
              <a:t>In all cases, the usefulness of the findings should be assessed as well </a:t>
            </a:r>
            <a:r>
              <a:rPr lang="en-GB" altLang="en-US"/>
              <a:t>as any bias.</a:t>
            </a:r>
            <a:endParaRPr lang="en-GB" altLang="en-US" dirty="0"/>
          </a:p>
        </p:txBody>
      </p:sp>
    </p:spTree>
    <p:extLst>
      <p:ext uri="{BB962C8B-B14F-4D97-AF65-F5344CB8AC3E}">
        <p14:creationId xmlns:p14="http://schemas.microsoft.com/office/powerpoint/2010/main" val="1041396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r>
              <a:rPr lang="en-GB"/>
              <a:t>Training and Testing</a:t>
            </a:r>
          </a:p>
        </p:txBody>
      </p:sp>
      <p:sp>
        <p:nvSpPr>
          <p:cNvPr id="174083" name="Rectangle 3"/>
          <p:cNvSpPr>
            <a:spLocks noGrp="1" noChangeArrowheads="1"/>
          </p:cNvSpPr>
          <p:nvPr>
            <p:ph type="body" idx="1"/>
          </p:nvPr>
        </p:nvSpPr>
        <p:spPr/>
        <p:txBody>
          <a:bodyPr/>
          <a:lstStyle/>
          <a:p>
            <a:pPr>
              <a:spcBef>
                <a:spcPts val="600"/>
              </a:spcBef>
            </a:pPr>
            <a:r>
              <a:rPr lang="en-GB" dirty="0" err="1"/>
              <a:t>Resubstitution</a:t>
            </a:r>
            <a:r>
              <a:rPr lang="en-GB" dirty="0"/>
              <a:t> error </a:t>
            </a:r>
          </a:p>
          <a:p>
            <a:pPr lvl="1">
              <a:spcBef>
                <a:spcPts val="600"/>
              </a:spcBef>
            </a:pPr>
            <a:r>
              <a:rPr lang="en-GB" dirty="0"/>
              <a:t>Error rate from training data.</a:t>
            </a:r>
          </a:p>
          <a:p>
            <a:pPr lvl="1">
              <a:spcBef>
                <a:spcPts val="600"/>
              </a:spcBef>
            </a:pPr>
            <a:r>
              <a:rPr lang="en-GB" dirty="0"/>
              <a:t>Hopelessly optimistic!</a:t>
            </a:r>
          </a:p>
          <a:p>
            <a:pPr>
              <a:spcBef>
                <a:spcPts val="600"/>
              </a:spcBef>
            </a:pPr>
            <a:r>
              <a:rPr lang="en-GB" dirty="0"/>
              <a:t>Over-fitting of data</a:t>
            </a:r>
          </a:p>
          <a:p>
            <a:pPr>
              <a:spcBef>
                <a:spcPts val="600"/>
              </a:spcBef>
            </a:pPr>
            <a:r>
              <a:rPr lang="en-GB" dirty="0"/>
              <a:t>Solution: Split data into training and testing set.</a:t>
            </a:r>
          </a:p>
          <a:p>
            <a:pPr>
              <a:spcBef>
                <a:spcPts val="600"/>
              </a:spcBef>
            </a:pPr>
            <a:r>
              <a:rPr lang="en-GB" dirty="0"/>
              <a:t>Test set</a:t>
            </a:r>
          </a:p>
          <a:p>
            <a:pPr lvl="1">
              <a:spcBef>
                <a:spcPts val="600"/>
              </a:spcBef>
            </a:pPr>
            <a:r>
              <a:rPr lang="en-GB" dirty="0">
                <a:solidFill>
                  <a:schemeClr val="tx2"/>
                </a:solidFill>
              </a:rPr>
              <a:t>Independent</a:t>
            </a:r>
            <a:r>
              <a:rPr lang="en-GB" dirty="0"/>
              <a:t> instances that </a:t>
            </a:r>
            <a:r>
              <a:rPr lang="en-GB" dirty="0">
                <a:solidFill>
                  <a:schemeClr val="tx2"/>
                </a:solidFill>
              </a:rPr>
              <a:t>play no part</a:t>
            </a:r>
            <a:r>
              <a:rPr lang="en-GB" dirty="0"/>
              <a:t> in learning of classifier.</a:t>
            </a:r>
          </a:p>
          <a:p>
            <a:pPr>
              <a:spcBef>
                <a:spcPts val="600"/>
              </a:spcBef>
            </a:pPr>
            <a:r>
              <a:rPr lang="en-GB" dirty="0"/>
              <a:t>Assumption: training and test data are representative samples of the underlying problem.</a:t>
            </a:r>
          </a:p>
          <a:p>
            <a:pPr>
              <a:spcBef>
                <a:spcPts val="600"/>
              </a:spcBef>
            </a:pPr>
            <a:r>
              <a:rPr lang="en-GB" dirty="0"/>
              <a:t>What evaluation measures? Depends on whether prediction is a class or a numeric value.</a:t>
            </a:r>
          </a:p>
        </p:txBody>
      </p:sp>
    </p:spTree>
    <p:extLst>
      <p:ext uri="{BB962C8B-B14F-4D97-AF65-F5344CB8AC3E}">
        <p14:creationId xmlns:p14="http://schemas.microsoft.com/office/powerpoint/2010/main" val="4048384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3E1F-7787-4771-B675-90B8A0087873}"/>
              </a:ext>
            </a:extLst>
          </p:cNvPr>
          <p:cNvSpPr>
            <a:spLocks noGrp="1"/>
          </p:cNvSpPr>
          <p:nvPr>
            <p:ph type="title"/>
          </p:nvPr>
        </p:nvSpPr>
        <p:spPr/>
        <p:txBody>
          <a:bodyPr/>
          <a:lstStyle/>
          <a:p>
            <a:r>
              <a:rPr lang="en-GB" dirty="0"/>
              <a:t>Evaluation measures: class prediction</a:t>
            </a:r>
          </a:p>
        </p:txBody>
      </p:sp>
      <p:sp>
        <p:nvSpPr>
          <p:cNvPr id="3" name="Content Placeholder 2">
            <a:extLst>
              <a:ext uri="{FF2B5EF4-FFF2-40B4-BE49-F238E27FC236}">
                <a16:creationId xmlns:a16="http://schemas.microsoft.com/office/drawing/2014/main" id="{7C809678-48D8-4792-A049-574D861DA5D6}"/>
              </a:ext>
            </a:extLst>
          </p:cNvPr>
          <p:cNvSpPr>
            <a:spLocks noGrp="1"/>
          </p:cNvSpPr>
          <p:nvPr>
            <p:ph idx="1"/>
          </p:nvPr>
        </p:nvSpPr>
        <p:spPr/>
        <p:txBody>
          <a:bodyPr/>
          <a:lstStyle/>
          <a:p>
            <a:r>
              <a:rPr lang="en-GB" dirty="0"/>
              <a:t>Confusion matrix</a:t>
            </a:r>
          </a:p>
          <a:p>
            <a:r>
              <a:rPr lang="en-GB" dirty="0"/>
              <a:t>Evaluation metric</a:t>
            </a:r>
          </a:p>
          <a:p>
            <a:pPr lvl="1"/>
            <a:r>
              <a:rPr lang="en-GB" dirty="0"/>
              <a:t>Accuracy / Error </a:t>
            </a:r>
          </a:p>
          <a:p>
            <a:pPr lvl="1"/>
            <a:r>
              <a:rPr lang="en-GB" dirty="0"/>
              <a:t>Precision and Recall</a:t>
            </a:r>
          </a:p>
          <a:p>
            <a:pPr lvl="2"/>
            <a:r>
              <a:rPr lang="en-GB" dirty="0"/>
              <a:t>F1 measure</a:t>
            </a:r>
          </a:p>
          <a:p>
            <a:pPr lvl="1"/>
            <a:r>
              <a:rPr lang="en-GB" dirty="0"/>
              <a:t>Sensitivity</a:t>
            </a:r>
          </a:p>
          <a:p>
            <a:pPr lvl="1"/>
            <a:r>
              <a:rPr lang="en-GB" dirty="0"/>
              <a:t>Specificity</a:t>
            </a:r>
          </a:p>
          <a:p>
            <a:pPr lvl="1"/>
            <a:r>
              <a:rPr lang="en-GB" dirty="0"/>
              <a:t>Kappa statistics</a:t>
            </a:r>
          </a:p>
          <a:p>
            <a:pPr lvl="1"/>
            <a:r>
              <a:rPr lang="en-GB" dirty="0"/>
              <a:t>ROC curves / AUC</a:t>
            </a:r>
          </a:p>
        </p:txBody>
      </p:sp>
      <p:sp>
        <p:nvSpPr>
          <p:cNvPr id="4" name="Footer Placeholder 3">
            <a:extLst>
              <a:ext uri="{FF2B5EF4-FFF2-40B4-BE49-F238E27FC236}">
                <a16:creationId xmlns:a16="http://schemas.microsoft.com/office/drawing/2014/main" id="{A73E751D-7192-4950-B9EA-3FE79C2AE6F7}"/>
              </a:ext>
            </a:extLst>
          </p:cNvPr>
          <p:cNvSpPr>
            <a:spLocks noGrp="1"/>
          </p:cNvSpPr>
          <p:nvPr>
            <p:ph type="ftr" sz="quarter" idx="11"/>
          </p:nvPr>
        </p:nvSpPr>
        <p:spPr/>
        <p:txBody>
          <a:bodyPr/>
          <a:lstStyle/>
          <a:p>
            <a:pPr algn="ctr"/>
            <a:r>
              <a:rPr lang="en-US"/>
              <a:t>School of Computing</a:t>
            </a:r>
            <a:endParaRPr lang="en-US" dirty="0"/>
          </a:p>
        </p:txBody>
      </p:sp>
    </p:spTree>
    <p:extLst>
      <p:ext uri="{BB962C8B-B14F-4D97-AF65-F5344CB8AC3E}">
        <p14:creationId xmlns:p14="http://schemas.microsoft.com/office/powerpoint/2010/main" val="3580174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fusion matrix shows TPs TNs FPs and FNs">
            <a:extLst>
              <a:ext uri="{FF2B5EF4-FFF2-40B4-BE49-F238E27FC236}">
                <a16:creationId xmlns:a16="http://schemas.microsoft.com/office/drawing/2014/main" id="{24215E16-54A8-442B-9654-B218FEBDC4CE}"/>
              </a:ext>
            </a:extLst>
          </p:cNvPr>
          <p:cNvPicPr>
            <a:picLocks noChangeAspect="1"/>
          </p:cNvPicPr>
          <p:nvPr/>
        </p:nvPicPr>
        <p:blipFill>
          <a:blip r:embed="rId2"/>
          <a:stretch>
            <a:fillRect/>
          </a:stretch>
        </p:blipFill>
        <p:spPr>
          <a:xfrm>
            <a:off x="3325519" y="1477432"/>
            <a:ext cx="8333954" cy="2456901"/>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8FDB0C-4652-4C62-BD7A-170D3B3C66D5}"/>
                  </a:ext>
                </a:extLst>
              </p:cNvPr>
              <p:cNvSpPr>
                <a:spLocks noGrp="1"/>
              </p:cNvSpPr>
              <p:nvPr>
                <p:ph idx="1"/>
              </p:nvPr>
            </p:nvSpPr>
            <p:spPr>
              <a:xfrm>
                <a:off x="532527" y="1398659"/>
                <a:ext cx="10515600" cy="5111623"/>
              </a:xfrm>
            </p:spPr>
            <p:txBody>
              <a:bodyPr/>
              <a:lstStyle/>
              <a:p>
                <a:r>
                  <a:rPr lang="en-GB" dirty="0"/>
                  <a:t>Confusion Matrix</a:t>
                </a:r>
              </a:p>
              <a:p>
                <a:endParaRPr lang="en-GB" dirty="0"/>
              </a:p>
              <a:p>
                <a:endParaRPr lang="en-GB" dirty="0"/>
              </a:p>
              <a:p>
                <a:endParaRPr lang="en-GB" dirty="0"/>
              </a:p>
              <a:p>
                <a:endParaRPr lang="en-GB" dirty="0"/>
              </a:p>
              <a:p>
                <a:r>
                  <a:rPr lang="en-GB" dirty="0"/>
                  <a:t>Predictive Accuracy  = 100 * </a:t>
                </a:r>
                <a14:m>
                  <m:oMath xmlns:m="http://schemas.openxmlformats.org/officeDocument/2006/math">
                    <m:f>
                      <m:fPr>
                        <m:ctrlPr>
                          <a:rPr lang="en-GB" i="1" smtClean="0">
                            <a:latin typeface="Cambria Math" panose="02040503050406030204" pitchFamily="18" charset="0"/>
                          </a:rPr>
                        </m:ctrlPr>
                      </m:fPr>
                      <m:num>
                        <m:r>
                          <a:rPr lang="en-GB" b="0" i="1" smtClean="0">
                            <a:solidFill>
                              <a:srgbClr val="00B050"/>
                            </a:solidFill>
                            <a:latin typeface="Cambria Math" panose="02040503050406030204" pitchFamily="18" charset="0"/>
                          </a:rPr>
                          <m:t>𝑇𝑃</m:t>
                        </m:r>
                        <m:r>
                          <a:rPr lang="en-GB" b="0" i="1" smtClean="0">
                            <a:latin typeface="Cambria Math" panose="02040503050406030204" pitchFamily="18" charset="0"/>
                          </a:rPr>
                          <m:t>+</m:t>
                        </m:r>
                        <m:r>
                          <a:rPr lang="en-GB" b="0" i="1" smtClean="0">
                            <a:solidFill>
                              <a:srgbClr val="0070C0"/>
                            </a:solidFill>
                            <a:latin typeface="Cambria Math" panose="02040503050406030204" pitchFamily="18" charset="0"/>
                          </a:rPr>
                          <m:t>𝑇𝑁</m:t>
                        </m:r>
                      </m:num>
                      <m:den>
                        <m:r>
                          <a:rPr lang="en-GB" b="0" i="1" smtClean="0">
                            <a:solidFill>
                              <a:srgbClr val="00B050"/>
                            </a:solidFill>
                            <a:latin typeface="Cambria Math" panose="02040503050406030204" pitchFamily="18" charset="0"/>
                          </a:rPr>
                          <m:t>𝑇𝑃</m:t>
                        </m:r>
                        <m:r>
                          <a:rPr lang="en-GB" b="0" i="1" smtClean="0">
                            <a:latin typeface="Cambria Math" panose="02040503050406030204" pitchFamily="18" charset="0"/>
                          </a:rPr>
                          <m:t>+</m:t>
                        </m:r>
                        <m:r>
                          <a:rPr lang="en-GB" b="0" i="1" smtClean="0">
                            <a:solidFill>
                              <a:srgbClr val="0070C0"/>
                            </a:solidFill>
                            <a:latin typeface="Cambria Math" panose="02040503050406030204" pitchFamily="18" charset="0"/>
                          </a:rPr>
                          <m:t>𝑇𝑁</m:t>
                        </m:r>
                        <m:r>
                          <a:rPr lang="en-GB" b="0" i="1" smtClean="0">
                            <a:latin typeface="Cambria Math" panose="02040503050406030204" pitchFamily="18" charset="0"/>
                          </a:rPr>
                          <m:t>+</m:t>
                        </m:r>
                        <m:r>
                          <a:rPr lang="en-GB" b="0" i="1" smtClean="0">
                            <a:latin typeface="Cambria Math" panose="02040503050406030204" pitchFamily="18" charset="0"/>
                          </a:rPr>
                          <m:t>𝐹𝑃</m:t>
                        </m:r>
                        <m:r>
                          <a:rPr lang="en-GB" b="0" i="1" smtClean="0">
                            <a:latin typeface="Cambria Math" panose="02040503050406030204" pitchFamily="18" charset="0"/>
                          </a:rPr>
                          <m:t>+</m:t>
                        </m:r>
                        <m:r>
                          <a:rPr lang="en-GB" b="0" i="1" smtClean="0">
                            <a:latin typeface="Cambria Math" panose="02040503050406030204" pitchFamily="18" charset="0"/>
                          </a:rPr>
                          <m:t>𝐹𝑁</m:t>
                        </m:r>
                      </m:den>
                    </m:f>
                  </m:oMath>
                </a14:m>
                <a:r>
                  <a:rPr lang="en-GB" dirty="0"/>
                  <a:t>	 </a:t>
                </a:r>
              </a:p>
              <a:p>
                <a:pPr lvl="1">
                  <a:spcBef>
                    <a:spcPts val="1200"/>
                  </a:spcBef>
                </a:pPr>
                <a:r>
                  <a:rPr lang="en-GB" sz="2000" dirty="0">
                    <a:solidFill>
                      <a:srgbClr val="00B050"/>
                    </a:solidFill>
                  </a:rPr>
                  <a:t>TP</a:t>
                </a:r>
                <a:r>
                  <a:rPr lang="en-GB" sz="2000" dirty="0">
                    <a:solidFill>
                      <a:schemeClr val="accent1"/>
                    </a:solidFill>
                  </a:rPr>
                  <a:t> = Number of positives correctly classified as positive – also called Hit.</a:t>
                </a:r>
              </a:p>
              <a:p>
                <a:pPr lvl="1"/>
                <a:r>
                  <a:rPr lang="en-GB" sz="2000" dirty="0"/>
                  <a:t>FP = Number of negatives falsely classified as positive – also called Type I error.</a:t>
                </a:r>
              </a:p>
              <a:p>
                <a:pPr lvl="1"/>
                <a:r>
                  <a:rPr lang="en-GB" sz="2000" dirty="0">
                    <a:solidFill>
                      <a:schemeClr val="folHlink"/>
                    </a:solidFill>
                  </a:rPr>
                  <a:t>TN </a:t>
                </a:r>
                <a:r>
                  <a:rPr lang="en-GB" sz="2000" dirty="0"/>
                  <a:t>= Number of negatives correctly classified negative.</a:t>
                </a:r>
              </a:p>
              <a:p>
                <a:pPr lvl="1"/>
                <a:r>
                  <a:rPr lang="en-GB" sz="2000" dirty="0"/>
                  <a:t>FN = Number of positives falsely classified as negative – also called miss or Type II error.</a:t>
                </a:r>
              </a:p>
              <a:p>
                <a:endParaRPr lang="en-GB" dirty="0"/>
              </a:p>
            </p:txBody>
          </p:sp>
        </mc:Choice>
        <mc:Fallback xmlns="">
          <p:sp>
            <p:nvSpPr>
              <p:cNvPr id="3" name="Content Placeholder 2">
                <a:extLst>
                  <a:ext uri="{FF2B5EF4-FFF2-40B4-BE49-F238E27FC236}">
                    <a16:creationId xmlns:a16="http://schemas.microsoft.com/office/drawing/2014/main" id="{838FDB0C-4652-4C62-BD7A-170D3B3C66D5}"/>
                  </a:ext>
                </a:extLst>
              </p:cNvPr>
              <p:cNvSpPr>
                <a:spLocks noGrp="1" noRot="1" noChangeAspect="1" noMove="1" noResize="1" noEditPoints="1" noAdjustHandles="1" noChangeArrowheads="1" noChangeShapeType="1" noTextEdit="1"/>
              </p:cNvSpPr>
              <p:nvPr>
                <p:ph idx="1"/>
              </p:nvPr>
            </p:nvSpPr>
            <p:spPr>
              <a:xfrm>
                <a:off x="532527" y="1398659"/>
                <a:ext cx="10515600" cy="5111623"/>
              </a:xfrm>
              <a:blipFill>
                <a:blip r:embed="rId3"/>
                <a:stretch>
                  <a:fillRect l="-1043" t="-1907"/>
                </a:stretch>
              </a:blipFill>
            </p:spPr>
            <p:txBody>
              <a:bodyPr/>
              <a:lstStyle/>
              <a:p>
                <a:r>
                  <a:rPr lang="en-GB">
                    <a:noFill/>
                  </a:rPr>
                  <a:t> </a:t>
                </a:r>
              </a:p>
            </p:txBody>
          </p:sp>
        </mc:Fallback>
      </mc:AlternateContent>
      <p:sp>
        <p:nvSpPr>
          <p:cNvPr id="2" name="Title 1">
            <a:extLst>
              <a:ext uri="{FF2B5EF4-FFF2-40B4-BE49-F238E27FC236}">
                <a16:creationId xmlns:a16="http://schemas.microsoft.com/office/drawing/2014/main" id="{51815DB2-A805-469D-A09C-1C78AFA91FEE}"/>
              </a:ext>
            </a:extLst>
          </p:cNvPr>
          <p:cNvSpPr>
            <a:spLocks noGrp="1"/>
          </p:cNvSpPr>
          <p:nvPr>
            <p:ph type="title"/>
          </p:nvPr>
        </p:nvSpPr>
        <p:spPr>
          <a:xfrm>
            <a:off x="532527" y="795446"/>
            <a:ext cx="10515600" cy="757129"/>
          </a:xfrm>
        </p:spPr>
        <p:txBody>
          <a:bodyPr/>
          <a:lstStyle/>
          <a:p>
            <a:r>
              <a:rPr lang="en-GB" dirty="0"/>
              <a:t>Confusion matrix - binary classification</a:t>
            </a:r>
          </a:p>
        </p:txBody>
      </p:sp>
    </p:spTree>
    <p:extLst>
      <p:ext uri="{BB962C8B-B14F-4D97-AF65-F5344CB8AC3E}">
        <p14:creationId xmlns:p14="http://schemas.microsoft.com/office/powerpoint/2010/main" val="3388576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773544" y="1532637"/>
            <a:ext cx="3857055" cy="1938992"/>
          </a:xfrm>
          <a:prstGeom prst="rect">
            <a:avLst/>
          </a:prstGeom>
          <a:solidFill>
            <a:srgbClr val="FFFFE7"/>
          </a:solidFill>
        </p:spPr>
        <p:txBody>
          <a:bodyPr wrap="square" rtlCol="0">
            <a:spAutoFit/>
          </a:bodyPr>
          <a:lstStyle/>
          <a:p>
            <a:r>
              <a:rPr lang="en-GB" sz="2400" dirty="0"/>
              <a:t>For any confusion matrix, either columns or rows correspond to predicted. The other option corresponds to  actual.</a:t>
            </a:r>
          </a:p>
        </p:txBody>
      </p:sp>
      <p:pic>
        <p:nvPicPr>
          <p:cNvPr id="5" name="Picture 4" descr="Confusion matrices. predicted can be in rows or in columns (two alternatives).">
            <a:extLst>
              <a:ext uri="{FF2B5EF4-FFF2-40B4-BE49-F238E27FC236}">
                <a16:creationId xmlns:a16="http://schemas.microsoft.com/office/drawing/2014/main" id="{AB2FEDAD-9B61-4402-8CF4-74CB962B4C28}"/>
              </a:ext>
            </a:extLst>
          </p:cNvPr>
          <p:cNvPicPr>
            <a:picLocks noChangeAspect="1"/>
          </p:cNvPicPr>
          <p:nvPr/>
        </p:nvPicPr>
        <p:blipFill>
          <a:blip r:embed="rId2"/>
          <a:stretch>
            <a:fillRect/>
          </a:stretch>
        </p:blipFill>
        <p:spPr>
          <a:xfrm>
            <a:off x="561401" y="1372180"/>
            <a:ext cx="8736325" cy="4706520"/>
          </a:xfrm>
          <a:prstGeom prst="rect">
            <a:avLst/>
          </a:prstGeom>
        </p:spPr>
      </p:pic>
      <p:sp>
        <p:nvSpPr>
          <p:cNvPr id="2" name="Title 1"/>
          <p:cNvSpPr>
            <a:spLocks noGrp="1"/>
          </p:cNvSpPr>
          <p:nvPr>
            <p:ph type="title"/>
          </p:nvPr>
        </p:nvSpPr>
        <p:spPr>
          <a:xfrm>
            <a:off x="738171" y="899537"/>
            <a:ext cx="10488083" cy="945287"/>
          </a:xfrm>
        </p:spPr>
        <p:txBody>
          <a:bodyPr/>
          <a:lstStyle/>
          <a:p>
            <a:r>
              <a:rPr lang="en-GB" b="1" dirty="0">
                <a:solidFill>
                  <a:srgbClr val="69216A"/>
                </a:solidFill>
                <a:latin typeface="+mn-lt"/>
              </a:rPr>
              <a:t>Confusion matrix – 2 options</a:t>
            </a:r>
          </a:p>
        </p:txBody>
      </p:sp>
    </p:spTree>
    <p:extLst>
      <p:ext uri="{BB962C8B-B14F-4D97-AF65-F5344CB8AC3E}">
        <p14:creationId xmlns:p14="http://schemas.microsoft.com/office/powerpoint/2010/main" val="807289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664F3A-CD82-4BDC-A054-805B99ACDD1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933346" y="1347572"/>
            <a:ext cx="1987468" cy="2334970"/>
          </a:xfrm>
          <a:prstGeom prst="rect">
            <a:avLst/>
          </a:prstGeom>
        </p:spPr>
      </p:pic>
      <p:sp>
        <p:nvSpPr>
          <p:cNvPr id="3" name="Content Placeholder 2">
            <a:extLst>
              <a:ext uri="{FF2B5EF4-FFF2-40B4-BE49-F238E27FC236}">
                <a16:creationId xmlns:a16="http://schemas.microsoft.com/office/drawing/2014/main" id="{83562260-61CD-4D81-828E-35A537CC4F04}"/>
              </a:ext>
            </a:extLst>
          </p:cNvPr>
          <p:cNvSpPr>
            <a:spLocks noGrp="1"/>
          </p:cNvSpPr>
          <p:nvPr>
            <p:ph idx="1"/>
          </p:nvPr>
        </p:nvSpPr>
        <p:spPr/>
        <p:txBody>
          <a:bodyPr/>
          <a:lstStyle/>
          <a:p>
            <a:r>
              <a:rPr lang="en-GB" dirty="0"/>
              <a:t>Measures the proportion of predictions which are correct.</a:t>
            </a:r>
          </a:p>
          <a:p>
            <a:pPr lvl="1"/>
            <a:r>
              <a:rPr lang="en-GB" dirty="0"/>
              <a:t>Regardless of the class</a:t>
            </a:r>
          </a:p>
          <a:p>
            <a:r>
              <a:rPr lang="en-GB" dirty="0"/>
              <a:t>Used widely</a:t>
            </a:r>
          </a:p>
          <a:p>
            <a:r>
              <a:rPr lang="en-GB" dirty="0"/>
              <a:t>Sometimes error used instead.</a:t>
            </a:r>
          </a:p>
          <a:p>
            <a:pPr lvl="1"/>
            <a:r>
              <a:rPr lang="en-GB" dirty="0"/>
              <a:t>Error = 1 – accuracy.</a:t>
            </a:r>
          </a:p>
          <a:p>
            <a:r>
              <a:rPr lang="en-GB" dirty="0"/>
              <a:t>Can be extremely problematic when used with imbalanced datasets, i.e. datasets where one class dominates.</a:t>
            </a:r>
          </a:p>
        </p:txBody>
      </p:sp>
      <p:sp>
        <p:nvSpPr>
          <p:cNvPr id="2" name="Title 1">
            <a:extLst>
              <a:ext uri="{FF2B5EF4-FFF2-40B4-BE49-F238E27FC236}">
                <a16:creationId xmlns:a16="http://schemas.microsoft.com/office/drawing/2014/main" id="{9FE41214-CEB4-474F-A38A-98C50A2BEFB5}"/>
              </a:ext>
            </a:extLst>
          </p:cNvPr>
          <p:cNvSpPr>
            <a:spLocks noGrp="1"/>
          </p:cNvSpPr>
          <p:nvPr>
            <p:ph type="title"/>
          </p:nvPr>
        </p:nvSpPr>
        <p:spPr/>
        <p:txBody>
          <a:bodyPr/>
          <a:lstStyle/>
          <a:p>
            <a:r>
              <a:rPr lang="en-GB" dirty="0"/>
              <a:t>Accuracy</a:t>
            </a:r>
          </a:p>
        </p:txBody>
      </p:sp>
    </p:spTree>
    <p:extLst>
      <p:ext uri="{BB962C8B-B14F-4D97-AF65-F5344CB8AC3E}">
        <p14:creationId xmlns:p14="http://schemas.microsoft.com/office/powerpoint/2010/main" val="4202696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851958" y="945358"/>
            <a:ext cx="10488083" cy="603224"/>
          </a:xfrm>
        </p:spPr>
        <p:txBody>
          <a:bodyPr/>
          <a:lstStyle/>
          <a:p>
            <a:r>
              <a:rPr lang="en-GB" b="1" dirty="0">
                <a:solidFill>
                  <a:srgbClr val="69216A"/>
                </a:solidFill>
                <a:latin typeface="+mn-lt"/>
              </a:rPr>
              <a:t>Accuracy example – binary classification</a:t>
            </a:r>
          </a:p>
        </p:txBody>
      </p:sp>
      <mc:AlternateContent xmlns:mc="http://schemas.openxmlformats.org/markup-compatibility/2006" xmlns:a14="http://schemas.microsoft.com/office/drawing/2010/main">
        <mc:Choice Requires="a14">
          <p:sp>
            <p:nvSpPr>
              <p:cNvPr id="222211" name="Rectangle 3"/>
              <p:cNvSpPr>
                <a:spLocks noGrp="1" noChangeArrowheads="1"/>
              </p:cNvSpPr>
              <p:nvPr>
                <p:ph type="body" sz="half" idx="1"/>
              </p:nvPr>
            </p:nvSpPr>
            <p:spPr>
              <a:xfrm>
                <a:off x="1155389" y="1590926"/>
                <a:ext cx="9392408" cy="4941887"/>
              </a:xfrm>
            </p:spPr>
            <p:txBody>
              <a:bodyPr/>
              <a:lstStyle/>
              <a:p>
                <a:r>
                  <a:rPr lang="en-GB" dirty="0"/>
                  <a:t>Test examples contain 500 positives and 500 negatives.</a:t>
                </a:r>
              </a:p>
              <a:p>
                <a:endParaRPr lang="en-GB" dirty="0"/>
              </a:p>
              <a:p>
                <a:endParaRPr lang="en-GB" dirty="0"/>
              </a:p>
              <a:p>
                <a:pPr marL="0" indent="0">
                  <a:buNone/>
                </a:pPr>
                <a:endParaRPr lang="en-GB" dirty="0"/>
              </a:p>
              <a:p>
                <a:r>
                  <a:rPr lang="en-GB" dirty="0"/>
                  <a:t>Predictive Accuracy =  </a:t>
                </a:r>
              </a:p>
              <a:p>
                <a:pPr marL="457200" lvl="1" indent="0">
                  <a:spcBef>
                    <a:spcPts val="1800"/>
                  </a:spcBef>
                  <a:buNone/>
                </a:pPr>
                <a:r>
                  <a:rPr lang="en-GB" dirty="0"/>
                  <a:t>= 100 * </a:t>
                </a:r>
                <a14:m>
                  <m:oMath xmlns:m="http://schemas.openxmlformats.org/officeDocument/2006/math">
                    <m:f>
                      <m:fPr>
                        <m:ctrlPr>
                          <a:rPr lang="en-GB" i="1" smtClean="0">
                            <a:solidFill>
                              <a:schemeClr val="tx1"/>
                            </a:solidFill>
                            <a:latin typeface="Cambria Math" panose="02040503050406030204" pitchFamily="18" charset="0"/>
                          </a:rPr>
                        </m:ctrlPr>
                      </m:fPr>
                      <m:num>
                        <m:r>
                          <a:rPr lang="en-GB" i="1">
                            <a:solidFill>
                              <a:schemeClr val="tx1"/>
                            </a:solidFill>
                            <a:latin typeface="Cambria Math" panose="02040503050406030204" pitchFamily="18" charset="0"/>
                          </a:rPr>
                          <m:t>𝑇𝑃</m:t>
                        </m:r>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𝑇𝑁</m:t>
                        </m:r>
                      </m:num>
                      <m:den>
                        <m:r>
                          <a:rPr lang="en-GB" i="1">
                            <a:solidFill>
                              <a:schemeClr val="tx1"/>
                            </a:solidFill>
                            <a:latin typeface="Cambria Math" panose="02040503050406030204" pitchFamily="18" charset="0"/>
                          </a:rPr>
                          <m:t>𝑇𝑃</m:t>
                        </m:r>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𝑇𝑁</m:t>
                        </m:r>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rPr>
                          <m:t>𝐹𝑃</m:t>
                        </m:r>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rPr>
                          <m:t>𝐹𝑁</m:t>
                        </m:r>
                      </m:den>
                    </m:f>
                    <m:r>
                      <a:rPr lang="en-GB" i="1">
                        <a:solidFill>
                          <a:schemeClr val="tx1"/>
                        </a:solidFill>
                        <a:latin typeface="Cambria Math" panose="02040503050406030204" pitchFamily="18" charset="0"/>
                      </a:rPr>
                      <m:t> </m:t>
                    </m:r>
                  </m:oMath>
                </a14:m>
                <a:r>
                  <a:rPr lang="en-GB" dirty="0">
                    <a:solidFill>
                      <a:schemeClr val="tx1"/>
                    </a:solidFill>
                  </a:rPr>
                  <a:t>=  </a:t>
                </a:r>
              </a:p>
              <a:p>
                <a:pPr marL="457200" lvl="1" indent="0">
                  <a:spcBef>
                    <a:spcPts val="1800"/>
                  </a:spcBef>
                  <a:buNone/>
                </a:pPr>
                <a:r>
                  <a:rPr lang="en-GB" dirty="0">
                    <a:solidFill>
                      <a:schemeClr val="tx1"/>
                    </a:solidFill>
                  </a:rPr>
                  <a:t>= 100 * </a:t>
                </a:r>
                <a14:m>
                  <m:oMath xmlns:m="http://schemas.openxmlformats.org/officeDocument/2006/math">
                    <m:f>
                      <m:fPr>
                        <m:ctrlPr>
                          <a:rPr lang="en-GB" i="1">
                            <a:solidFill>
                              <a:schemeClr val="tx1"/>
                            </a:solidFill>
                            <a:latin typeface="Cambria Math" panose="02040503050406030204" pitchFamily="18" charset="0"/>
                          </a:rPr>
                        </m:ctrlPr>
                      </m:fPr>
                      <m:num>
                        <m:r>
                          <a:rPr lang="en-GB" b="0" i="1" smtClean="0">
                            <a:solidFill>
                              <a:schemeClr val="tx1"/>
                            </a:solidFill>
                            <a:latin typeface="Cambria Math" panose="02040503050406030204" pitchFamily="18" charset="0"/>
                          </a:rPr>
                          <m:t>400</m:t>
                        </m:r>
                        <m:r>
                          <a:rPr lang="en-GB" i="1">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300</m:t>
                        </m:r>
                      </m:num>
                      <m:den>
                        <m:r>
                          <a:rPr lang="en-GB" b="0" i="1" smtClean="0">
                            <a:solidFill>
                              <a:schemeClr val="tx1"/>
                            </a:solidFill>
                            <a:latin typeface="Cambria Math" panose="02040503050406030204" pitchFamily="18" charset="0"/>
                          </a:rPr>
                          <m:t>400+300+200+100</m:t>
                        </m:r>
                      </m:den>
                    </m:f>
                    <m:r>
                      <a:rPr lang="en-GB" i="1">
                        <a:solidFill>
                          <a:schemeClr val="tx1"/>
                        </a:solidFill>
                        <a:latin typeface="Cambria Math" panose="02040503050406030204" pitchFamily="18" charset="0"/>
                      </a:rPr>
                      <m:t> </m:t>
                    </m:r>
                  </m:oMath>
                </a14:m>
                <a:r>
                  <a:rPr lang="en-GB" dirty="0">
                    <a:solidFill>
                      <a:schemeClr val="tx1"/>
                    </a:solidFill>
                  </a:rPr>
                  <a:t>= </a:t>
                </a:r>
              </a:p>
              <a:p>
                <a:pPr marL="457200" lvl="1" indent="0">
                  <a:spcBef>
                    <a:spcPts val="1800"/>
                  </a:spcBef>
                  <a:buNone/>
                </a:pPr>
                <a:r>
                  <a:rPr lang="en-GB" dirty="0">
                    <a:solidFill>
                      <a:schemeClr val="tx1"/>
                    </a:solidFill>
                  </a:rPr>
                  <a:t>= 100 * </a:t>
                </a:r>
                <a14:m>
                  <m:oMath xmlns:m="http://schemas.openxmlformats.org/officeDocument/2006/math">
                    <m:f>
                      <m:fPr>
                        <m:ctrlPr>
                          <a:rPr lang="en-GB" i="1">
                            <a:solidFill>
                              <a:schemeClr val="tx1"/>
                            </a:solidFill>
                            <a:latin typeface="Cambria Math" panose="02040503050406030204" pitchFamily="18" charset="0"/>
                          </a:rPr>
                        </m:ctrlPr>
                      </m:fPr>
                      <m:num>
                        <m:r>
                          <a:rPr lang="en-GB" b="0" i="1" smtClean="0">
                            <a:solidFill>
                              <a:schemeClr val="tx1"/>
                            </a:solidFill>
                            <a:latin typeface="Cambria Math" panose="02040503050406030204" pitchFamily="18" charset="0"/>
                          </a:rPr>
                          <m:t>700</m:t>
                        </m:r>
                      </m:num>
                      <m:den>
                        <m:r>
                          <a:rPr lang="en-GB" b="0" i="1" smtClean="0">
                            <a:solidFill>
                              <a:schemeClr val="tx1"/>
                            </a:solidFill>
                            <a:latin typeface="Cambria Math" panose="02040503050406030204" pitchFamily="18" charset="0"/>
                          </a:rPr>
                          <m:t>1000</m:t>
                        </m:r>
                      </m:den>
                    </m:f>
                    <m:r>
                      <a:rPr lang="en-GB" i="1">
                        <a:solidFill>
                          <a:schemeClr val="tx1"/>
                        </a:solidFill>
                        <a:latin typeface="Cambria Math" panose="02040503050406030204" pitchFamily="18" charset="0"/>
                      </a:rPr>
                      <m:t> </m:t>
                    </m:r>
                    <m:r>
                      <a:rPr lang="en-GB" b="0" i="1" smtClean="0">
                        <a:solidFill>
                          <a:schemeClr val="tx1"/>
                        </a:solidFill>
                        <a:latin typeface="Cambria Math" panose="02040503050406030204" pitchFamily="18" charset="0"/>
                      </a:rPr>
                      <m:t>= </m:t>
                    </m:r>
                  </m:oMath>
                </a14:m>
                <a:r>
                  <a:rPr lang="en-GB" dirty="0"/>
                  <a:t>70%</a:t>
                </a:r>
              </a:p>
            </p:txBody>
          </p:sp>
        </mc:Choice>
        <mc:Fallback xmlns="">
          <p:sp>
            <p:nvSpPr>
              <p:cNvPr id="222211" name="Rectangle 3"/>
              <p:cNvSpPr>
                <a:spLocks noGrp="1" noRot="1" noChangeAspect="1" noMove="1" noResize="1" noEditPoints="1" noAdjustHandles="1" noChangeArrowheads="1" noChangeShapeType="1" noTextEdit="1"/>
              </p:cNvSpPr>
              <p:nvPr>
                <p:ph type="body" sz="half" idx="1"/>
              </p:nvPr>
            </p:nvSpPr>
            <p:spPr>
              <a:xfrm>
                <a:off x="1155389" y="1590926"/>
                <a:ext cx="9392408" cy="4941887"/>
              </a:xfrm>
              <a:blipFill>
                <a:blip r:embed="rId3"/>
                <a:stretch>
                  <a:fillRect/>
                </a:stretch>
              </a:blipFill>
            </p:spPr>
            <p:txBody>
              <a:bodyPr/>
              <a:lstStyle/>
              <a:p>
                <a:r>
                  <a:rPr lang="en-GB">
                    <a:noFill/>
                  </a:rPr>
                  <a:t> </a:t>
                </a:r>
              </a:p>
            </p:txBody>
          </p:sp>
        </mc:Fallback>
      </mc:AlternateContent>
      <p:graphicFrame>
        <p:nvGraphicFramePr>
          <p:cNvPr id="222212" name="Group 4" descr="Confusion matrix"/>
          <p:cNvGraphicFramePr>
            <a:graphicFrameLocks noGrp="1"/>
          </p:cNvGraphicFramePr>
          <p:nvPr>
            <p:ph sz="half" idx="2"/>
            <p:extLst>
              <p:ext uri="{D42A27DB-BD31-4B8C-83A1-F6EECF244321}">
                <p14:modId xmlns:p14="http://schemas.microsoft.com/office/powerpoint/2010/main" val="18799675"/>
              </p:ext>
            </p:extLst>
          </p:nvPr>
        </p:nvGraphicFramePr>
        <p:xfrm>
          <a:off x="5375920" y="1784064"/>
          <a:ext cx="4968230" cy="2093914"/>
        </p:xfrm>
        <a:graphic>
          <a:graphicData uri="http://schemas.openxmlformats.org/drawingml/2006/table">
            <a:tbl>
              <a:tblPr firstRow="1"/>
              <a:tblGrid>
                <a:gridCol w="1201412">
                  <a:extLst>
                    <a:ext uri="{9D8B030D-6E8A-4147-A177-3AD203B41FA5}">
                      <a16:colId xmlns:a16="http://schemas.microsoft.com/office/drawing/2014/main" val="20000"/>
                    </a:ext>
                  </a:extLst>
                </a:gridCol>
                <a:gridCol w="1362284">
                  <a:extLst>
                    <a:ext uri="{9D8B030D-6E8A-4147-A177-3AD203B41FA5}">
                      <a16:colId xmlns:a16="http://schemas.microsoft.com/office/drawing/2014/main" val="20001"/>
                    </a:ext>
                  </a:extLst>
                </a:gridCol>
                <a:gridCol w="1442720">
                  <a:extLst>
                    <a:ext uri="{9D8B030D-6E8A-4147-A177-3AD203B41FA5}">
                      <a16:colId xmlns:a16="http://schemas.microsoft.com/office/drawing/2014/main" val="20002"/>
                    </a:ext>
                  </a:extLst>
                </a:gridCol>
                <a:gridCol w="961814">
                  <a:extLst>
                    <a:ext uri="{9D8B030D-6E8A-4147-A177-3AD203B41FA5}">
                      <a16:colId xmlns:a16="http://schemas.microsoft.com/office/drawing/2014/main" val="20003"/>
                    </a:ext>
                  </a:extLst>
                </a:gridCol>
              </a:tblGrid>
              <a:tr h="630238">
                <a:tc grid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GB" sz="2000" b="0" i="0" u="none" strike="noStrike" cap="none" normalizeH="0" baseline="0" dirty="0">
                        <a:ln>
                          <a:noFill/>
                        </a:ln>
                        <a:solidFill>
                          <a:schemeClr val="tx1"/>
                        </a:solidFill>
                        <a:effectLst/>
                        <a:latin typeface="Arial" pitchFamily="34" charset="0"/>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dirty="0">
                          <a:ln>
                            <a:noFill/>
                          </a:ln>
                          <a:solidFill>
                            <a:schemeClr val="tx1"/>
                          </a:solidFill>
                          <a:effectLst/>
                          <a:latin typeface="Arial" pitchFamily="34" charset="0"/>
                        </a:rPr>
                        <a:t>Predicted</a:t>
                      </a:r>
                    </a:p>
                  </a:txBody>
                  <a:tcP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429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1" i="0" u="none" strike="noStrike" cap="none" normalizeH="0" baseline="0">
                          <a:ln>
                            <a:noFill/>
                          </a:ln>
                          <a:solidFill>
                            <a:schemeClr val="bg1"/>
                          </a:solidFill>
                          <a:effectLst/>
                          <a:latin typeface="Arial" pitchFamily="34" charset="0"/>
                        </a:rPr>
                        <a:t>Positive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1" i="0" u="none" strike="noStrike" cap="none" normalizeH="0" baseline="0" dirty="0">
                          <a:ln>
                            <a:noFill/>
                          </a:ln>
                          <a:solidFill>
                            <a:schemeClr val="bg1"/>
                          </a:solidFill>
                          <a:effectLst/>
                          <a:latin typeface="Arial" pitchFamily="34" charset="0"/>
                        </a:rPr>
                        <a:t>Negative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460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a:ln>
                            <a:noFill/>
                          </a:ln>
                          <a:solidFill>
                            <a:schemeClr val="tx1"/>
                          </a:solidFill>
                          <a:effectLst/>
                          <a:latin typeface="Arial" pitchFamily="34" charset="0"/>
                        </a:rPr>
                        <a:t>400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a:ln>
                            <a:noFill/>
                          </a:ln>
                          <a:solidFill>
                            <a:schemeClr val="tx1"/>
                          </a:solidFill>
                          <a:effectLst/>
                          <a:latin typeface="Arial" pitchFamily="34"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1" i="0" u="none" strike="noStrike" cap="none" normalizeH="0" baseline="0" dirty="0">
                          <a:ln>
                            <a:noFill/>
                          </a:ln>
                          <a:solidFill>
                            <a:schemeClr val="bg1"/>
                          </a:solidFill>
                          <a:effectLst/>
                          <a:latin typeface="Arial" pitchFamily="34" charset="0"/>
                        </a:rPr>
                        <a:t>Positive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row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GB" sz="2000" b="0" i="0" u="none" strike="noStrike" cap="none" normalizeH="0" baseline="0">
                        <a:ln>
                          <a:noFill/>
                        </a:ln>
                        <a:solidFill>
                          <a:schemeClr val="tx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a:ln>
                            <a:noFill/>
                          </a:ln>
                          <a:solidFill>
                            <a:schemeClr val="tx1"/>
                          </a:solidFill>
                          <a:effectLst/>
                          <a:latin typeface="Arial" pitchFamily="34" charset="0"/>
                        </a:rPr>
                        <a:t>Actual</a:t>
                      </a:r>
                    </a:p>
                  </a:txBody>
                  <a:tcPr horzOverflow="overflow">
                    <a:lnL w="12700" cap="flat" cmpd="sng" algn="ctr">
                      <a:solidFill>
                        <a:schemeClr val="tx1"/>
                      </a:solidFill>
                      <a:prstDash val="solid"/>
                      <a:round/>
                      <a:headEnd type="none" w="med" len="med"/>
                      <a:tailEnd type="none" w="med" len="med"/>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r h="4429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a:ln>
                            <a:noFill/>
                          </a:ln>
                          <a:solidFill>
                            <a:schemeClr val="tx1"/>
                          </a:solidFill>
                          <a:effectLst/>
                          <a:latin typeface="Arial" pitchFamily="34" charset="0"/>
                        </a:rPr>
                        <a:t>200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0" i="0" u="none" strike="noStrike" cap="none" normalizeH="0" baseline="0">
                          <a:ln>
                            <a:noFill/>
                          </a:ln>
                          <a:solidFill>
                            <a:schemeClr val="tx1"/>
                          </a:solidFill>
                          <a:effectLst/>
                          <a:latin typeface="Arial" pitchFamily="34" charset="0"/>
                        </a:rPr>
                        <a:t>300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2000" b="1" i="0" u="none" strike="noStrike" cap="none" normalizeH="0" baseline="0" dirty="0">
                          <a:ln>
                            <a:noFill/>
                          </a:ln>
                          <a:solidFill>
                            <a:schemeClr val="bg1"/>
                          </a:solidFill>
                          <a:effectLst/>
                          <a:latin typeface="Arial" pitchFamily="34" charset="0"/>
                        </a:rPr>
                        <a:t>Negative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solidFill>
                  </a:tcPr>
                </a:tc>
                <a:tc vMerge="1">
                  <a:txBody>
                    <a:bodyPr/>
                    <a:lstStyle/>
                    <a:p>
                      <a:endParaRPr lang="en-GB"/>
                    </a:p>
                  </a:txBody>
                  <a:tcPr/>
                </a:tc>
                <a:extLst>
                  <a:ext uri="{0D108BD9-81ED-4DB2-BD59-A6C34878D82A}">
                    <a16:rowId xmlns:a16="http://schemas.microsoft.com/office/drawing/2014/main" val="10003"/>
                  </a:ext>
                </a:extLst>
              </a:tr>
            </a:tbl>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TtWP9bUW"/>
  <p:tag name="ARTICULATE_PROJECT_OPEN" val="0"/>
  <p:tag name="ARTICULATE_SLIDE_COUNT" val="6"/>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RGU 1">
      <a:dk1>
        <a:srgbClr val="000000"/>
      </a:dk1>
      <a:lt1>
        <a:srgbClr val="FFFFFF"/>
      </a:lt1>
      <a:dk2>
        <a:srgbClr val="44546A"/>
      </a:dk2>
      <a:lt2>
        <a:srgbClr val="E7E6E6"/>
      </a:lt2>
      <a:accent1>
        <a:srgbClr val="69216A"/>
      </a:accent1>
      <a:accent2>
        <a:srgbClr val="00A3DA"/>
      </a:accent2>
      <a:accent3>
        <a:srgbClr val="F2B229"/>
      </a:accent3>
      <a:accent4>
        <a:srgbClr val="E88A2C"/>
      </a:accent4>
      <a:accent5>
        <a:srgbClr val="D91F53"/>
      </a:accent5>
      <a:accent6>
        <a:srgbClr val="80AE3D"/>
      </a:accent6>
      <a:hlink>
        <a:srgbClr val="C51473"/>
      </a:hlink>
      <a:folHlink>
        <a:srgbClr val="0067A4"/>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6400CEA5D3CD4BA611D4DD486C8F42" ma:contentTypeVersion="14" ma:contentTypeDescription="Create a new document." ma:contentTypeScope="" ma:versionID="7e274557086656c1e5eca881e07f3528">
  <xsd:schema xmlns:xsd="http://www.w3.org/2001/XMLSchema" xmlns:xs="http://www.w3.org/2001/XMLSchema" xmlns:p="http://schemas.microsoft.com/office/2006/metadata/properties" xmlns:ns3="9db3786d-ec9a-4497-92e0-307e8538ed84" xmlns:ns4="f2b8e629-1158-4413-a6b1-1c82a3580e62" targetNamespace="http://schemas.microsoft.com/office/2006/metadata/properties" ma:root="true" ma:fieldsID="a7e37fde0bcbf331d2ba540f4a792436" ns3:_="" ns4:_="">
    <xsd:import namespace="9db3786d-ec9a-4497-92e0-307e8538ed84"/>
    <xsd:import namespace="f2b8e629-1158-4413-a6b1-1c82a3580e6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Location" minOccurs="0"/>
                <xsd:element ref="ns3:MediaServiceOCR"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b3786d-ec9a-4497-92e0-307e8538ed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2b8e629-1158-4413-a6b1-1c82a3580e6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A8B4ED-0158-4EE8-8180-0112416FD7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b3786d-ec9a-4497-92e0-307e8538ed84"/>
    <ds:schemaRef ds:uri="f2b8e629-1158-4413-a6b1-1c82a3580e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05F5F7-1BBE-480C-9FB9-F6992C305833}">
  <ds:schemaRefs>
    <ds:schemaRef ds:uri="http://purl.org/dc/terms/"/>
    <ds:schemaRef ds:uri="http://schemas.microsoft.com/office/2006/documentManagement/types"/>
    <ds:schemaRef ds:uri="http://schemas.microsoft.com/office/2006/metadata/properties"/>
    <ds:schemaRef ds:uri="http://www.w3.org/XML/1998/namespace"/>
    <ds:schemaRef ds:uri="http://schemas.openxmlformats.org/package/2006/metadata/core-properties"/>
    <ds:schemaRef ds:uri="f2b8e629-1158-4413-a6b1-1c82a3580e62"/>
    <ds:schemaRef ds:uri="http://schemas.microsoft.com/office/infopath/2007/PartnerControls"/>
    <ds:schemaRef ds:uri="9db3786d-ec9a-4497-92e0-307e8538ed84"/>
    <ds:schemaRef ds:uri="http://purl.org/dc/dcmitype/"/>
    <ds:schemaRef ds:uri="http://purl.org/dc/elements/1.1/"/>
  </ds:schemaRefs>
</ds:datastoreItem>
</file>

<file path=customXml/itemProps3.xml><?xml version="1.0" encoding="utf-8"?>
<ds:datastoreItem xmlns:ds="http://schemas.openxmlformats.org/officeDocument/2006/customXml" ds:itemID="{942C4FCA-3F98-4F01-A35D-4538F4D4C92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4304</TotalTime>
  <Words>2519</Words>
  <Application>Microsoft Office PowerPoint</Application>
  <PresentationFormat>Widescreen</PresentationFormat>
  <Paragraphs>421</Paragraphs>
  <Slides>35</Slides>
  <Notes>12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35</vt:i4>
      </vt:variant>
    </vt:vector>
  </HeadingPairs>
  <TitlesOfParts>
    <vt:vector size="47" baseType="lpstr">
      <vt:lpstr>Arial Narrow</vt:lpstr>
      <vt:lpstr>Wingdings</vt:lpstr>
      <vt:lpstr>Calibri Light</vt:lpstr>
      <vt:lpstr>Tahoma</vt:lpstr>
      <vt:lpstr>Symbol</vt:lpstr>
      <vt:lpstr>Cambria Math</vt:lpstr>
      <vt:lpstr>Calibri</vt:lpstr>
      <vt:lpstr>Arial</vt:lpstr>
      <vt:lpstr>Courier New</vt:lpstr>
      <vt:lpstr>Office Theme</vt:lpstr>
      <vt:lpstr>1_Custom Design</vt:lpstr>
      <vt:lpstr>Custom Design</vt:lpstr>
      <vt:lpstr>Revision: Evaluation</vt:lpstr>
      <vt:lpstr>Contents</vt:lpstr>
      <vt:lpstr>Model evaluation</vt:lpstr>
      <vt:lpstr>Training and Testing</vt:lpstr>
      <vt:lpstr>Evaluation measures: class prediction</vt:lpstr>
      <vt:lpstr>Confusion matrix - binary classification</vt:lpstr>
      <vt:lpstr>Confusion matrix – 2 options</vt:lpstr>
      <vt:lpstr>Accuracy</vt:lpstr>
      <vt:lpstr>Accuracy example – binary classification</vt:lpstr>
      <vt:lpstr>Accuracy – non-binary classification</vt:lpstr>
      <vt:lpstr>Precision and Recall</vt:lpstr>
      <vt:lpstr>F-score or F-measure</vt:lpstr>
      <vt:lpstr>Sensitivity and specificity</vt:lpstr>
      <vt:lpstr>Sensitivity and Specificity (binary classification)</vt:lpstr>
      <vt:lpstr>Kappa (inter-related agreement – nominal class)</vt:lpstr>
      <vt:lpstr>Kappa</vt:lpstr>
      <vt:lpstr>Contents</vt:lpstr>
      <vt:lpstr>Experimental design</vt:lpstr>
      <vt:lpstr>Making the most of data</vt:lpstr>
      <vt:lpstr>Utilising the Available Data</vt:lpstr>
      <vt:lpstr>Holdout Evaluation</vt:lpstr>
      <vt:lpstr>k-fold Cross-Validation</vt:lpstr>
      <vt:lpstr>Standard Cross-Validation</vt:lpstr>
      <vt:lpstr>Leave-One-Out Testing</vt:lpstr>
      <vt:lpstr>Bootstrap Estimation</vt:lpstr>
      <vt:lpstr>… bootstrap Estimation</vt:lpstr>
      <vt:lpstr>Other</vt:lpstr>
      <vt:lpstr>Contents</vt:lpstr>
      <vt:lpstr>Evaluating cluster quality</vt:lpstr>
      <vt:lpstr>Clustering – how many clusters?</vt:lpstr>
      <vt:lpstr>Discussion</vt:lpstr>
      <vt:lpstr>Contents</vt:lpstr>
      <vt:lpstr>Association rule measures</vt:lpstr>
      <vt:lpstr>Association rule interpretation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DELTA’s support offer for learners in Semester 1</dc:title>
  <dc:creator>Brian Webb (delta)</dc:creator>
  <cp:lastModifiedBy>Ines Arana (SOC)</cp:lastModifiedBy>
  <cp:revision>96</cp:revision>
  <dcterms:created xsi:type="dcterms:W3CDTF">2020-06-23T08:21:26Z</dcterms:created>
  <dcterms:modified xsi:type="dcterms:W3CDTF">2023-11-28T09:34:37Z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0x010100B96400CEA5D3CD4BA611D4DD486C8F42</vt:lpwstr>
  </property>
</Properties>
</file>